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9.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0.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3.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4.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5.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6.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7.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18.xml" ContentType="application/vnd.openxmlformats-officedocument.theme+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823" r:id="rId7"/>
    <p:sldMasterId id="2147484842" r:id="rId8"/>
    <p:sldMasterId id="2147484859" r:id="rId9"/>
    <p:sldMasterId id="2147484878" r:id="rId10"/>
    <p:sldMasterId id="2147484899" r:id="rId11"/>
    <p:sldMasterId id="2147484911" r:id="rId12"/>
    <p:sldMasterId id="2147484938" r:id="rId13"/>
    <p:sldMasterId id="2147484969" r:id="rId14"/>
    <p:sldMasterId id="2147485019" r:id="rId15"/>
    <p:sldMasterId id="2147485048" r:id="rId16"/>
    <p:sldMasterId id="2147485074" r:id="rId17"/>
    <p:sldMasterId id="2147485112" r:id="rId18"/>
    <p:sldMasterId id="2147485162" r:id="rId19"/>
    <p:sldMasterId id="2147485194" r:id="rId20"/>
    <p:sldMasterId id="2147485241" r:id="rId21"/>
    <p:sldMasterId id="2147485263" r:id="rId22"/>
    <p:sldMasterId id="2147485295" r:id="rId23"/>
  </p:sldMasterIdLst>
  <p:notesMasterIdLst>
    <p:notesMasterId r:id="rId94"/>
  </p:notesMasterIdLst>
  <p:handoutMasterIdLst>
    <p:handoutMasterId r:id="rId95"/>
  </p:handoutMasterIdLst>
  <p:sldIdLst>
    <p:sldId id="1619" r:id="rId24"/>
    <p:sldId id="1620" r:id="rId25"/>
    <p:sldId id="1693" r:id="rId26"/>
    <p:sldId id="1694" r:id="rId27"/>
    <p:sldId id="1692" r:id="rId28"/>
    <p:sldId id="1621" r:id="rId29"/>
    <p:sldId id="1540" r:id="rId30"/>
    <p:sldId id="1543" r:id="rId31"/>
    <p:sldId id="1626" r:id="rId32"/>
    <p:sldId id="1625" r:id="rId33"/>
    <p:sldId id="606" r:id="rId34"/>
    <p:sldId id="607" r:id="rId35"/>
    <p:sldId id="608" r:id="rId36"/>
    <p:sldId id="609" r:id="rId37"/>
    <p:sldId id="610" r:id="rId38"/>
    <p:sldId id="611" r:id="rId39"/>
    <p:sldId id="612" r:id="rId40"/>
    <p:sldId id="614" r:id="rId41"/>
    <p:sldId id="615" r:id="rId42"/>
    <p:sldId id="621" r:id="rId43"/>
    <p:sldId id="623" r:id="rId44"/>
    <p:sldId id="624" r:id="rId45"/>
    <p:sldId id="625" r:id="rId46"/>
    <p:sldId id="626" r:id="rId47"/>
    <p:sldId id="627" r:id="rId48"/>
    <p:sldId id="628" r:id="rId49"/>
    <p:sldId id="631" r:id="rId50"/>
    <p:sldId id="256" r:id="rId51"/>
    <p:sldId id="1630" r:id="rId52"/>
    <p:sldId id="1631" r:id="rId53"/>
    <p:sldId id="1632" r:id="rId54"/>
    <p:sldId id="1633" r:id="rId55"/>
    <p:sldId id="1634" r:id="rId56"/>
    <p:sldId id="660" r:id="rId57"/>
    <p:sldId id="682" r:id="rId58"/>
    <p:sldId id="683" r:id="rId59"/>
    <p:sldId id="1637" r:id="rId60"/>
    <p:sldId id="1640" r:id="rId61"/>
    <p:sldId id="1641" r:id="rId62"/>
    <p:sldId id="1642" r:id="rId63"/>
    <p:sldId id="1643" r:id="rId64"/>
    <p:sldId id="1647" r:id="rId65"/>
    <p:sldId id="1648" r:id="rId66"/>
    <p:sldId id="1649" r:id="rId67"/>
    <p:sldId id="1650" r:id="rId68"/>
    <p:sldId id="638" r:id="rId69"/>
    <p:sldId id="639" r:id="rId70"/>
    <p:sldId id="653" r:id="rId71"/>
    <p:sldId id="665" r:id="rId72"/>
    <p:sldId id="1651" r:id="rId73"/>
    <p:sldId id="556" r:id="rId74"/>
    <p:sldId id="677" r:id="rId75"/>
    <p:sldId id="1652" r:id="rId76"/>
    <p:sldId id="1653" r:id="rId77"/>
    <p:sldId id="1654" r:id="rId78"/>
    <p:sldId id="1655" r:id="rId79"/>
    <p:sldId id="1656" r:id="rId80"/>
    <p:sldId id="1657" r:id="rId81"/>
    <p:sldId id="1658" r:id="rId82"/>
    <p:sldId id="1659" r:id="rId83"/>
    <p:sldId id="1660" r:id="rId84"/>
    <p:sldId id="1661" r:id="rId85"/>
    <p:sldId id="1670" r:id="rId86"/>
    <p:sldId id="697" r:id="rId87"/>
    <p:sldId id="644" r:id="rId88"/>
    <p:sldId id="645" r:id="rId89"/>
    <p:sldId id="681" r:id="rId90"/>
    <p:sldId id="689" r:id="rId91"/>
    <p:sldId id="690" r:id="rId92"/>
    <p:sldId id="691" r:id="rId93"/>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C20F8C34-CE38-47DB-8A01-C873D776EAF4}">
          <p14:sldIdLst>
            <p14:sldId id="1619"/>
            <p14:sldId id="1620"/>
            <p14:sldId id="1693"/>
            <p14:sldId id="1694"/>
            <p14:sldId id="1692"/>
            <p14:sldId id="1621"/>
            <p14:sldId id="1540"/>
            <p14:sldId id="1543"/>
            <p14:sldId id="1626"/>
            <p14:sldId id="1625"/>
            <p14:sldId id="606"/>
            <p14:sldId id="607"/>
            <p14:sldId id="608"/>
            <p14:sldId id="609"/>
            <p14:sldId id="610"/>
            <p14:sldId id="611"/>
            <p14:sldId id="612"/>
            <p14:sldId id="614"/>
            <p14:sldId id="615"/>
            <p14:sldId id="621"/>
            <p14:sldId id="623"/>
            <p14:sldId id="624"/>
            <p14:sldId id="625"/>
            <p14:sldId id="626"/>
            <p14:sldId id="627"/>
            <p14:sldId id="628"/>
            <p14:sldId id="631"/>
          </p14:sldIdLst>
        </p14:section>
        <p14:section name="Introduction" id="{459D886A-321C-4BF7-A1C3-C9619CA0DC2C}">
          <p14:sldIdLst>
            <p14:sldId id="256"/>
          </p14:sldIdLst>
        </p14:section>
        <p14:section name="Content" id="{31F9149E-C170-4E61-8C32-78FBFFDAEC9C}">
          <p14:sldIdLst>
            <p14:sldId id="1630"/>
            <p14:sldId id="1631"/>
            <p14:sldId id="1632"/>
            <p14:sldId id="1633"/>
            <p14:sldId id="1634"/>
            <p14:sldId id="660"/>
            <p14:sldId id="682"/>
            <p14:sldId id="683"/>
            <p14:sldId id="1637"/>
            <p14:sldId id="1640"/>
            <p14:sldId id="1641"/>
            <p14:sldId id="1642"/>
            <p14:sldId id="1643"/>
            <p14:sldId id="1647"/>
            <p14:sldId id="1648"/>
            <p14:sldId id="1649"/>
            <p14:sldId id="1650"/>
            <p14:sldId id="638"/>
            <p14:sldId id="639"/>
            <p14:sldId id="653"/>
            <p14:sldId id="665"/>
          </p14:sldIdLst>
        </p14:section>
        <p14:section name="Introduction" id="{FA047D81-D5BB-4F10-BB3B-E9EA315D7EBC}">
          <p14:sldIdLst>
            <p14:sldId id="1651"/>
            <p14:sldId id="556"/>
          </p14:sldIdLst>
        </p14:section>
        <p14:section name="Content" id="{C7A18B26-53E4-4AC7-9A01-7059E9954C9E}">
          <p14:sldIdLst>
            <p14:sldId id="677"/>
            <p14:sldId id="1652"/>
            <p14:sldId id="1653"/>
            <p14:sldId id="1654"/>
            <p14:sldId id="1655"/>
            <p14:sldId id="1656"/>
            <p14:sldId id="1657"/>
            <p14:sldId id="1658"/>
            <p14:sldId id="1659"/>
            <p14:sldId id="1660"/>
            <p14:sldId id="1661"/>
            <p14:sldId id="1670"/>
            <p14:sldId id="697"/>
            <p14:sldId id="644"/>
            <p14:sldId id="645"/>
            <p14:sldId id="681"/>
            <p14:sldId id="689"/>
            <p14:sldId id="690"/>
            <p14:sldId id="691"/>
          </p14:sldIdLst>
        </p14:section>
        <p14:section name="Exit" id="{91335579-E1FB-4E56-BB95-2396D3F9448E}">
          <p14:sldIdLst/>
        </p14:section>
        <p14:section name="Exit" id="{26D33BE0-B19C-465D-8801-1598009CC099}">
          <p14:sldIdLst/>
        </p14:section>
      </p14:sectionLst>
    </p:ex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21" autoAdjust="0"/>
    <p:restoredTop sz="54834" autoAdjust="0"/>
  </p:normalViewPr>
  <p:slideViewPr>
    <p:cSldViewPr snapToGrid="0">
      <p:cViewPr varScale="1">
        <p:scale>
          <a:sx n="36" d="100"/>
          <a:sy n="36" d="100"/>
        </p:scale>
        <p:origin x="1528" y="48"/>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17.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slide" Target="slides/slide32.xml"/><Relationship Id="rId63" Type="http://schemas.openxmlformats.org/officeDocument/2006/relationships/slide" Target="slides/slide40.xml"/><Relationship Id="rId68" Type="http://schemas.openxmlformats.org/officeDocument/2006/relationships/slide" Target="slides/slide45.xml"/><Relationship Id="rId76" Type="http://schemas.openxmlformats.org/officeDocument/2006/relationships/slide" Target="slides/slide53.xml"/><Relationship Id="rId84" Type="http://schemas.openxmlformats.org/officeDocument/2006/relationships/slide" Target="slides/slide61.xml"/><Relationship Id="rId89" Type="http://schemas.openxmlformats.org/officeDocument/2006/relationships/slide" Target="slides/slide66.xml"/><Relationship Id="rId97" Type="http://schemas.openxmlformats.org/officeDocument/2006/relationships/viewProps" Target="viewProps.xml"/><Relationship Id="rId7" Type="http://schemas.openxmlformats.org/officeDocument/2006/relationships/slideMaster" Target="slideMasters/slideMaster3.xml"/><Relationship Id="rId71" Type="http://schemas.openxmlformats.org/officeDocument/2006/relationships/slide" Target="slides/slide48.xml"/><Relationship Id="rId92" Type="http://schemas.openxmlformats.org/officeDocument/2006/relationships/slide" Target="slides/slide69.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6.xml"/><Relationship Id="rId11" Type="http://schemas.openxmlformats.org/officeDocument/2006/relationships/slideMaster" Target="slideMasters/slideMaster7.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slide" Target="slides/slide35.xml"/><Relationship Id="rId66" Type="http://schemas.openxmlformats.org/officeDocument/2006/relationships/slide" Target="slides/slide43.xml"/><Relationship Id="rId74" Type="http://schemas.openxmlformats.org/officeDocument/2006/relationships/slide" Target="slides/slide51.xml"/><Relationship Id="rId79" Type="http://schemas.openxmlformats.org/officeDocument/2006/relationships/slide" Target="slides/slide56.xml"/><Relationship Id="rId87" Type="http://schemas.openxmlformats.org/officeDocument/2006/relationships/slide" Target="slides/slide64.xml"/><Relationship Id="rId5" Type="http://schemas.openxmlformats.org/officeDocument/2006/relationships/slideMaster" Target="slideMasters/slideMaster1.xml"/><Relationship Id="rId61" Type="http://schemas.openxmlformats.org/officeDocument/2006/relationships/slide" Target="slides/slide38.xml"/><Relationship Id="rId82" Type="http://schemas.openxmlformats.org/officeDocument/2006/relationships/slide" Target="slides/slide59.xml"/><Relationship Id="rId90" Type="http://schemas.openxmlformats.org/officeDocument/2006/relationships/slide" Target="slides/slide67.xml"/><Relationship Id="rId95" Type="http://schemas.openxmlformats.org/officeDocument/2006/relationships/handoutMaster" Target="handoutMasters/handoutMaster1.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slide" Target="slides/slide46.xml"/><Relationship Id="rId77" Type="http://schemas.openxmlformats.org/officeDocument/2006/relationships/slide" Target="slides/slide54.xml"/><Relationship Id="rId8" Type="http://schemas.openxmlformats.org/officeDocument/2006/relationships/slideMaster" Target="slideMasters/slideMaster4.xml"/><Relationship Id="rId51" Type="http://schemas.openxmlformats.org/officeDocument/2006/relationships/slide" Target="slides/slide28.xml"/><Relationship Id="rId72" Type="http://schemas.openxmlformats.org/officeDocument/2006/relationships/slide" Target="slides/slide49.xml"/><Relationship Id="rId80" Type="http://schemas.openxmlformats.org/officeDocument/2006/relationships/slide" Target="slides/slide57.xml"/><Relationship Id="rId85" Type="http://schemas.openxmlformats.org/officeDocument/2006/relationships/slide" Target="slides/slide62.xml"/><Relationship Id="rId93" Type="http://schemas.openxmlformats.org/officeDocument/2006/relationships/slide" Target="slides/slide70.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20" Type="http://schemas.openxmlformats.org/officeDocument/2006/relationships/slideMaster" Target="slideMasters/slideMaster16.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slide" Target="slides/slide65.xml"/><Relationship Id="rId91" Type="http://schemas.openxmlformats.org/officeDocument/2006/relationships/slide" Target="slides/slide68.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39" Type="http://schemas.openxmlformats.org/officeDocument/2006/relationships/slide" Target="slides/slide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11/23/2018 3:13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11/23/2018 3:12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11/23/2018 3:12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a:t>
            </a:fld>
            <a:endParaRPr lang="en-US" altLang="en-US"/>
          </a:p>
        </p:txBody>
      </p:sp>
    </p:spTree>
    <p:extLst>
      <p:ext uri="{BB962C8B-B14F-4D97-AF65-F5344CB8AC3E}">
        <p14:creationId xmlns:p14="http://schemas.microsoft.com/office/powerpoint/2010/main" val="2065517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Making the point that Virtual Machines</a:t>
            </a:r>
            <a:r>
              <a:rPr lang="en-US" baseline="0" noProof="0" dirty="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913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how Azure helps developers to refocus on their applications.</a:t>
            </a:r>
          </a:p>
          <a:p>
            <a:endParaRPr lang="en-US" b="0" baseline="0" dirty="0"/>
          </a:p>
          <a:p>
            <a:r>
              <a:rPr lang="en-US" b="1" baseline="0" dirty="0"/>
              <a:t>Speaker Notes:</a:t>
            </a:r>
          </a:p>
          <a:p>
            <a:pPr defTabSz="915406">
              <a:defRPr/>
            </a:pPr>
            <a:r>
              <a:rPr lang="en-US" b="0" baseline="0" dirty="0"/>
              <a:t>Before we discuss about specifics, let’s refocus on what you care about – your application/service. </a:t>
            </a:r>
            <a:endParaRPr lang="en-US" b="1" baseline="0" dirty="0"/>
          </a:p>
          <a:p>
            <a:pPr marL="171639" indent="-171639" defTabSz="915406">
              <a:buFont typeface="Arial" panose="020B0604020202020204" pitchFamily="34" charset="0"/>
              <a:buChar char="•"/>
              <a:defRPr/>
            </a:pPr>
            <a:r>
              <a:rPr lang="en-US" b="0" baseline="0" dirty="0"/>
              <a:t>Azure is taking a application-centric approach and brings tools and services to support </a:t>
            </a:r>
            <a:r>
              <a:rPr lang="en-US" altLang="zh-CN" b="0" baseline="0" dirty="0" err="1"/>
              <a:t>DevOps</a:t>
            </a:r>
            <a:r>
              <a:rPr lang="en-US" altLang="zh-CN" b="0" baseline="0" dirty="0"/>
              <a:t> scenarios</a:t>
            </a:r>
            <a:r>
              <a:rPr lang="en-US" b="0" baseline="0"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643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application is made up by application code and infrastructure code.</a:t>
            </a:r>
          </a:p>
          <a:p>
            <a:endParaRPr lang="en-US" b="0" baseline="0" dirty="0"/>
          </a:p>
          <a:p>
            <a:r>
              <a:rPr lang="en-US" b="1" baseline="0" dirty="0"/>
              <a:t>Speaker Notes:</a:t>
            </a:r>
          </a:p>
          <a:p>
            <a:pPr marL="228851" indent="-228851">
              <a:buFont typeface="+mj-lt"/>
              <a:buAutoNum type="arabicPeriod"/>
            </a:pPr>
            <a:r>
              <a:rPr lang="en-US" dirty="0"/>
              <a:t>Let’s start with something that you know inside-and-out: your application code. [click]</a:t>
            </a:r>
          </a:p>
          <a:p>
            <a:pPr marL="228851" indent="-228851">
              <a:buFont typeface="+mj-lt"/>
              <a:buAutoNum type="arabicPeriod"/>
            </a:pPr>
            <a:r>
              <a:rPr lang="en-US" dirty="0"/>
              <a:t>Then,</a:t>
            </a:r>
            <a:r>
              <a:rPr lang="en-US" baseline="0" dirty="0"/>
              <a:t> for whatever reason, you decide to deploy your application to Azure. [click]</a:t>
            </a:r>
          </a:p>
          <a:p>
            <a:pPr marL="228851" indent="-228851">
              <a:buFont typeface="+mj-lt"/>
              <a:buAutoNum type="arabicPeriod"/>
            </a:pPr>
            <a:r>
              <a:rPr lang="en-US" baseline="0" dirty="0"/>
              <a:t>What you do is to allocate a bunch of related resources out of the humongous resource pool provided by Azure, deploy your application code to these resources, and you have a running service. [click]</a:t>
            </a:r>
          </a:p>
          <a:p>
            <a:pPr marL="228851" indent="-228851">
              <a:buFont typeface="+mj-lt"/>
              <a:buAutoNum type="arabicPeriod"/>
            </a:pPr>
            <a:r>
              <a:rPr lang="en-US" baseline="0" dirty="0"/>
              <a:t>For </a:t>
            </a:r>
            <a:r>
              <a:rPr lang="en-US" baseline="0" dirty="0" err="1"/>
              <a:t>DevOps</a:t>
            </a:r>
            <a:r>
              <a:rPr lang="en-US" baseline="0" dirty="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546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r>
              <a:rPr lang="en-US" b="0" baseline="0" dirty="0"/>
              <a:t>This slide also sets state for the talk by explaining how </a:t>
            </a:r>
            <a:r>
              <a:rPr lang="en-US" b="0" baseline="0" dirty="0" err="1"/>
              <a:t>IaaS</a:t>
            </a:r>
            <a:r>
              <a:rPr lang="en-US" b="0" baseline="0" dirty="0"/>
              <a:t> components fit into the overall picture.</a:t>
            </a:r>
          </a:p>
          <a:p>
            <a:endParaRPr lang="en-US" b="0" baseline="0" dirty="0"/>
          </a:p>
          <a:p>
            <a:r>
              <a:rPr lang="en-US" b="1" baseline="0" dirty="0"/>
              <a:t>Speaker Notes:</a:t>
            </a:r>
          </a:p>
          <a:p>
            <a:pPr marL="228851" indent="-228851">
              <a:buFont typeface="+mj-lt"/>
              <a:buAutoNum type="arabicPeriod"/>
            </a:pPr>
            <a:r>
              <a:rPr lang="en-US" dirty="0"/>
              <a:t>[Continue</a:t>
            </a:r>
            <a:r>
              <a:rPr lang="en-US" baseline="0" dirty="0"/>
              <a:t> with previous slide]</a:t>
            </a:r>
            <a:endParaRPr lang="en-US" dirty="0"/>
          </a:p>
          <a:p>
            <a:pPr marL="228851" indent="-228851">
              <a:buFont typeface="+mj-lt"/>
              <a:buAutoNum type="arabicPeriod"/>
            </a:pPr>
            <a:r>
              <a:rPr lang="en-US" altLang="zh-CN" b="0" baseline="0" dirty="0"/>
              <a:t>T</a:t>
            </a:r>
            <a:r>
              <a:rPr lang="en-US" b="0" baseline="0" dirty="0"/>
              <a:t>o make your service successful, you are partnering with Azure. You bring the code, and Azure brings resources. [Click] </a:t>
            </a:r>
            <a:r>
              <a:rPr lang="en-US" dirty="0"/>
              <a:t>And you keep iterating and making improvements over time. [Click]</a:t>
            </a:r>
          </a:p>
          <a:p>
            <a:pPr marL="228851" indent="-228851">
              <a:buFont typeface="+mj-lt"/>
              <a:buAutoNum type="arabicPeriod"/>
            </a:pPr>
            <a:r>
              <a:rPr lang="en-US" dirty="0"/>
              <a:t>Once this partnership</a:t>
            </a:r>
            <a:r>
              <a:rPr lang="en-US" baseline="0" dirty="0"/>
              <a:t> is going, a lot of good things follow. For instance, you get automated deployment, versioned environments, and eventually continuous deployment. [Click]</a:t>
            </a:r>
          </a:p>
          <a:p>
            <a:pPr marL="228851" indent="-228851">
              <a:buFont typeface="+mj-lt"/>
              <a:buAutoNum type="arabicPeriod"/>
            </a:pPr>
            <a:r>
              <a:rPr lang="en-US" dirty="0"/>
              <a:t>You’ll have shorted cycle time, faster feedback loops, and faster speed to market. [Click]</a:t>
            </a:r>
          </a:p>
          <a:p>
            <a:pPr marL="228851" indent="-228851">
              <a:buFont typeface="+mj-lt"/>
              <a:buAutoNum type="arabicPeriod"/>
            </a:pPr>
            <a:r>
              <a:rPr lang="en-US" dirty="0"/>
              <a:t>This also</a:t>
            </a:r>
            <a:r>
              <a:rPr lang="en-US" baseline="0" dirty="0"/>
              <a:t> frees up your energy to gain additional business insights, to innovate, and to continuously improve your business.</a:t>
            </a:r>
          </a:p>
          <a:p>
            <a:pPr marL="228851" indent="-228851">
              <a:buFont typeface="+mj-lt"/>
              <a:buAutoNum type="arabicPeriod"/>
            </a:pPr>
            <a:r>
              <a:rPr lang="en-US" dirty="0"/>
              <a:t>And as your business is settled</a:t>
            </a:r>
            <a:r>
              <a:rPr lang="en-US" baseline="0" dirty="0"/>
              <a:t> on cloud, you can leverage cloud to improve quality of service (</a:t>
            </a:r>
            <a:r>
              <a:rPr lang="en-US" baseline="0" dirty="0" err="1"/>
              <a:t>QoS</a:t>
            </a:r>
            <a:r>
              <a:rPr lang="en-US" baseline="0" dirty="0"/>
              <a:t>), to reduce total cost of ownership (TCO), and elasticity to allow Azure adapts to your business growth.</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616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endParaRPr lang="en-US" b="0" baseline="0" dirty="0"/>
          </a:p>
          <a:p>
            <a:r>
              <a:rPr lang="en-US" b="1" baseline="0" dirty="0"/>
              <a:t>Speaker Notes:</a:t>
            </a:r>
          </a:p>
          <a:p>
            <a:pPr marL="228851" indent="-228851">
              <a:buFont typeface="+mj-lt"/>
              <a:buAutoNum type="arabicPeriod"/>
            </a:pPr>
            <a:r>
              <a:rPr lang="en-US" baseline="0" dirty="0"/>
              <a:t>In terms of infrastructure code, you can use it to define desired states of required resources (</a:t>
            </a:r>
            <a:r>
              <a:rPr lang="en-US" b="1" baseline="0" dirty="0"/>
              <a:t>Note: current Azure Resource </a:t>
            </a:r>
            <a:r>
              <a:rPr lang="en-US" altLang="zh-CN" b="1" baseline="0" dirty="0"/>
              <a:t>Manager only support a small number of Resource Providers</a:t>
            </a:r>
            <a:r>
              <a:rPr lang="en-US" altLang="zh-CN" baseline="0" dirty="0"/>
              <a:t>). [Click]</a:t>
            </a:r>
            <a:endParaRPr lang="en-US" baseline="0" dirty="0"/>
          </a:p>
          <a:p>
            <a:pPr marL="228851" indent="-228851">
              <a:buFont typeface="+mj-lt"/>
              <a:buAutoNum type="arabicPeriod"/>
            </a:pPr>
            <a:r>
              <a:rPr lang="en-US" baseline="0" dirty="0"/>
              <a:t>You can define hosting environments, such as websites, cloud services and VMs. [Click]</a:t>
            </a:r>
          </a:p>
          <a:p>
            <a:pPr marL="228851" indent="-228851">
              <a:buFont typeface="+mj-lt"/>
              <a:buAutoNum type="arabicPeriod"/>
            </a:pPr>
            <a:r>
              <a:rPr lang="en-US" baseline="0" dirty="0"/>
              <a:t>Required services. [Click]</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500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Deploying</a:t>
            </a:r>
            <a:r>
              <a:rPr lang="en-US" baseline="0" dirty="0"/>
              <a:t> a ASP.NET Website to Azure</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639" indent="-171639">
              <a:buFont typeface="Arial" panose="020B0604020202020204" pitchFamily="34" charset="0"/>
              <a:buChar char="•"/>
            </a:pPr>
            <a:r>
              <a:rPr lang="en-US" altLang="zh-CN" baseline="0" dirty="0"/>
              <a:t>An active Azure subscription.</a:t>
            </a:r>
          </a:p>
          <a:p>
            <a:pPr marL="171639" indent="-171639">
              <a:buFont typeface="Arial" panose="020B0604020202020204" pitchFamily="34" charset="0"/>
              <a:buChar char="•"/>
            </a:pPr>
            <a:r>
              <a:rPr lang="en-US" altLang="zh-CN" baseline="0" dirty="0"/>
              <a:t>The firework application (Cache-</a:t>
            </a:r>
            <a:r>
              <a:rPr lang="en-US" altLang="zh-CN" baseline="0" dirty="0" err="1"/>
              <a:t>Redis</a:t>
            </a:r>
            <a:r>
              <a:rPr lang="en-US" altLang="zh-CN" baseline="0" dirty="0"/>
              <a:t>-Firework-</a:t>
            </a:r>
            <a:r>
              <a:rPr lang="en-US" altLang="zh-CN" baseline="0" dirty="0" err="1"/>
              <a:t>SignalR</a:t>
            </a:r>
            <a:r>
              <a:rPr lang="en-US" altLang="zh-CN" baseline="0" dirty="0"/>
              <a:t>) has been loaded in Visual Studio. Compiled and verified to work locally.</a:t>
            </a:r>
            <a:endParaRPr lang="en-US" altLang="zh-CN" dirty="0"/>
          </a:p>
          <a:p>
            <a:r>
              <a:rPr lang="en-US" altLang="zh-CN" b="1" dirty="0"/>
              <a:t>Steps:</a:t>
            </a:r>
          </a:p>
          <a:p>
            <a:pPr marL="228851" indent="-228851">
              <a:buFont typeface="+mj-lt"/>
              <a:buAutoNum type="arabicPeriod"/>
            </a:pPr>
            <a:r>
              <a:rPr lang="en-US" dirty="0"/>
              <a:t>Open</a:t>
            </a:r>
            <a:r>
              <a:rPr lang="en-US" baseline="0" dirty="0"/>
              <a:t> Ibiza portal and click the </a:t>
            </a:r>
            <a:r>
              <a:rPr lang="en-US" b="1" baseline="0" dirty="0"/>
              <a:t>NEW</a:t>
            </a:r>
            <a:r>
              <a:rPr lang="en-US" baseline="0" dirty="0"/>
              <a:t> button at the lower-left corner.</a:t>
            </a:r>
          </a:p>
          <a:p>
            <a:pPr marL="228851" indent="-228851">
              <a:buFont typeface="+mj-lt"/>
              <a:buAutoNum type="arabicPeriod"/>
            </a:pPr>
            <a:r>
              <a:rPr lang="en-US" baseline="0" dirty="0"/>
              <a:t>Select </a:t>
            </a:r>
            <a:r>
              <a:rPr lang="en-US" b="1" baseline="0" dirty="0"/>
              <a:t>Website</a:t>
            </a:r>
            <a:r>
              <a:rPr lang="en-US" baseline="0" dirty="0"/>
              <a:t> and provision a new website.</a:t>
            </a:r>
          </a:p>
          <a:p>
            <a:pPr marL="228851" indent="-228851">
              <a:buFont typeface="+mj-lt"/>
              <a:buAutoNum type="arabicPeriod"/>
            </a:pPr>
            <a:r>
              <a:rPr lang="en-US" baseline="0" dirty="0"/>
              <a:t>Run the firework application locally. Explain this is a regular </a:t>
            </a:r>
            <a:r>
              <a:rPr lang="en-US" baseline="0" dirty="0" err="1"/>
              <a:t>ASP.Net</a:t>
            </a:r>
            <a:r>
              <a:rPr lang="en-US" baseline="0" dirty="0"/>
              <a:t> application (your application code) that you want to deploy to Azure.</a:t>
            </a:r>
          </a:p>
          <a:p>
            <a:pPr marL="228851" indent="-228851">
              <a:buFont typeface="+mj-lt"/>
              <a:buAutoNum type="arabicPeriod"/>
            </a:pPr>
            <a:r>
              <a:rPr lang="en-US" baseline="0" dirty="0"/>
              <a:t>In </a:t>
            </a:r>
            <a:r>
              <a:rPr lang="en-US" b="1" i="1" baseline="0" dirty="0"/>
              <a:t>Solution Explorer</a:t>
            </a:r>
            <a:r>
              <a:rPr lang="en-US" baseline="0" dirty="0"/>
              <a:t>, right-click the web project and select </a:t>
            </a:r>
            <a:r>
              <a:rPr lang="en-US" b="1" baseline="0" dirty="0"/>
              <a:t>Publish</a:t>
            </a:r>
            <a:r>
              <a:rPr lang="en-US" baseline="0" dirty="0"/>
              <a:t>.</a:t>
            </a:r>
          </a:p>
          <a:p>
            <a:pPr marL="228851" indent="-228851">
              <a:buFont typeface="+mj-lt"/>
              <a:buAutoNum type="arabicPeriod"/>
            </a:pPr>
            <a:r>
              <a:rPr lang="en-US" baseline="0" dirty="0"/>
              <a:t>Follow the publish wizard to publish the application to the website we just provisioned.</a:t>
            </a:r>
          </a:p>
          <a:p>
            <a:pPr marL="228851" indent="-228851">
              <a:buFont typeface="+mj-lt"/>
              <a:buAutoNum type="arabicPeriod"/>
            </a:pPr>
            <a:r>
              <a:rPr lang="en-US" baseline="0" dirty="0"/>
              <a:t>Test the application. Invite audience to participate if possible.</a:t>
            </a:r>
          </a:p>
          <a:p>
            <a:pPr marL="228851" indent="-228851">
              <a:buFont typeface="+mj-lt"/>
              <a:buAutoNum type="arabicPeriod"/>
            </a:pPr>
            <a:r>
              <a:rPr lang="en-US" baseline="0" dirty="0"/>
              <a:t>Switch back to slide to explain what just happened.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883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what happened during demo, and pave the discussion of Resource Manager.</a:t>
            </a:r>
          </a:p>
          <a:p>
            <a:endParaRPr lang="en-US" b="0" baseline="0" dirty="0"/>
          </a:p>
          <a:p>
            <a:r>
              <a:rPr lang="en-US" b="1" baseline="0" dirty="0"/>
              <a:t>Speaker Notes:</a:t>
            </a:r>
          </a:p>
          <a:p>
            <a:pPr marL="228851" indent="-228851">
              <a:buFont typeface="+mj-lt"/>
              <a:buAutoNum type="arabicPeriod"/>
            </a:pPr>
            <a:r>
              <a:rPr lang="en-US" baseline="0" dirty="0"/>
              <a:t>You provided code. [Click]</a:t>
            </a:r>
          </a:p>
          <a:p>
            <a:pPr marL="228851" indent="-228851">
              <a:buFont typeface="+mj-lt"/>
              <a:buAutoNum type="arabicPeriod"/>
            </a:pPr>
            <a:r>
              <a:rPr lang="en-US" baseline="0" dirty="0"/>
              <a:t>Azure provided resource (website). [Click]</a:t>
            </a:r>
          </a:p>
          <a:p>
            <a:pPr marL="228851" indent="-228851">
              <a:buFont typeface="+mj-lt"/>
              <a:buAutoNum type="arabicPeriod"/>
            </a:pPr>
            <a:r>
              <a:rPr lang="en-US" baseline="0" dirty="0"/>
              <a:t>Your code is deployed to the resource and you have a running site. </a:t>
            </a:r>
          </a:p>
          <a:p>
            <a:pPr marL="228851" indent="-228851">
              <a:buFont typeface="+mj-lt"/>
              <a:buAutoNum type="arabicPeriod"/>
            </a:pPr>
            <a:endParaRPr lang="en-US" baseline="0" dirty="0"/>
          </a:p>
          <a:p>
            <a:r>
              <a:rPr lang="en-US" b="1" baseline="0" dirty="0"/>
              <a:t>Transition:</a:t>
            </a:r>
          </a:p>
          <a:p>
            <a:r>
              <a:rPr lang="en-US" baseline="0" dirty="0"/>
              <a:t>Of course here we just went through a simple scenario. A more complex system would probably require a group of resources. Introducing Azure Resource Manager that provides an extensible architecture for managing resources on Azure.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448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629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dirty="0"/>
              <a:t>Explain</a:t>
            </a:r>
            <a:r>
              <a:rPr lang="en-US" b="0" baseline="0" dirty="0"/>
              <a:t> the agenda of the session. </a:t>
            </a:r>
          </a:p>
          <a:p>
            <a:endParaRPr lang="en-US" b="0" dirty="0"/>
          </a:p>
          <a:p>
            <a:pPr defTabSz="915406">
              <a:defRPr/>
            </a:pPr>
            <a:r>
              <a:rPr lang="en-US" b="1" dirty="0"/>
              <a:t>Speaker Notes:</a:t>
            </a:r>
          </a:p>
          <a:p>
            <a:pPr marL="171639" indent="-171639" defTabSz="915406">
              <a:buFont typeface="Arial" panose="020B0604020202020204" pitchFamily="34" charset="0"/>
              <a:buChar char="•"/>
              <a:defRPr/>
            </a:pPr>
            <a:r>
              <a:rPr lang="en-US" b="0" dirty="0"/>
              <a:t>Explain</a:t>
            </a:r>
            <a:r>
              <a:rPr lang="en-US" b="0" baseline="0" dirty="0"/>
              <a:t> this presentation is a high-level overview, so not everything is covered in-depth.</a:t>
            </a:r>
          </a:p>
          <a:p>
            <a:pPr defTabSz="915406">
              <a:defRPr/>
            </a:pPr>
            <a:endParaRPr lang="en-US" b="0"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388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566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Not a web server</a:t>
            </a:r>
          </a:p>
          <a:p>
            <a:r>
              <a:rPr lang="en-IE" dirty="0"/>
              <a:t>Not a file server</a:t>
            </a:r>
          </a:p>
          <a:p>
            <a:r>
              <a:rPr lang="en-IE" dirty="0"/>
              <a:t>Something in between</a:t>
            </a:r>
          </a:p>
          <a:p>
            <a:endParaRPr lang="en-IE" dirty="0"/>
          </a:p>
          <a:p>
            <a:r>
              <a:rPr lang="en-IE" dirty="0"/>
              <a:t>Multi functional </a:t>
            </a:r>
          </a:p>
          <a:p>
            <a:pPr marL="171450" indent="-171450">
              <a:buFont typeface="Arial" panose="020B0604020202020204" pitchFamily="34" charset="0"/>
              <a:buChar char="•"/>
            </a:pPr>
            <a:r>
              <a:rPr lang="en-IE" dirty="0"/>
              <a:t>IAAS == VM</a:t>
            </a:r>
          </a:p>
          <a:p>
            <a:pPr marL="171450" indent="-171450">
              <a:buFont typeface="Arial" panose="020B0604020202020204" pitchFamily="34" charset="0"/>
              <a:buChar char="•"/>
            </a:pPr>
            <a:r>
              <a:rPr lang="en-IE" dirty="0"/>
              <a:t>PAAS == websites, cloud services, web apps.</a:t>
            </a:r>
          </a:p>
          <a:p>
            <a:pPr marL="171450" indent="-171450">
              <a:buFont typeface="Arial" panose="020B0604020202020204" pitchFamily="34" charset="0"/>
              <a:buChar char="•"/>
            </a:pPr>
            <a:r>
              <a:rPr lang="en-IE" dirty="0"/>
              <a:t>SAAS</a:t>
            </a:r>
          </a:p>
          <a:p>
            <a:endParaRPr lang="en-IE" dirty="0"/>
          </a:p>
          <a:p>
            <a:endParaRPr lang="en-GB"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11/23/2018 3:12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a:t>
            </a:fld>
            <a:endParaRPr lang="en-US" altLang="en-US"/>
          </a:p>
        </p:txBody>
      </p:sp>
    </p:spTree>
    <p:extLst>
      <p:ext uri="{BB962C8B-B14F-4D97-AF65-F5344CB8AC3E}">
        <p14:creationId xmlns:p14="http://schemas.microsoft.com/office/powerpoint/2010/main" val="3695879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dirty="0"/>
              <a:t>Explain</a:t>
            </a:r>
            <a:r>
              <a:rPr lang="en-US" b="0" baseline="0" dirty="0"/>
              <a:t> the agenda of the session. </a:t>
            </a:r>
          </a:p>
          <a:p>
            <a:endParaRPr lang="en-US" b="0" dirty="0"/>
          </a:p>
          <a:p>
            <a:pPr defTabSz="915406">
              <a:defRPr/>
            </a:pPr>
            <a:r>
              <a:rPr lang="en-US" b="1" dirty="0"/>
              <a:t>Speaker Notes:</a:t>
            </a:r>
          </a:p>
          <a:p>
            <a:pPr marL="171639" indent="-171639" defTabSz="915406">
              <a:buFont typeface="Arial" panose="020B0604020202020204" pitchFamily="34" charset="0"/>
              <a:buChar char="•"/>
              <a:defRPr/>
            </a:pPr>
            <a:r>
              <a:rPr lang="en-US" b="0" dirty="0"/>
              <a:t>Explain</a:t>
            </a:r>
            <a:r>
              <a:rPr lang="en-US" b="0" baseline="0" dirty="0"/>
              <a:t> this presentation is a high-level overview, so not everything is covered in-depth.</a:t>
            </a:r>
          </a:p>
          <a:p>
            <a:pPr defTabSz="915406">
              <a:defRPr/>
            </a:pPr>
            <a:endParaRPr lang="en-US" b="0"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421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2982F-AAE1-4ADA-A725-0A5C19CD4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589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Explain</a:t>
            </a:r>
            <a:r>
              <a:rPr lang="en-US" b="0" baseline="0" dirty="0"/>
              <a:t> one or more </a:t>
            </a:r>
            <a:r>
              <a:rPr lang="en-US" b="0" dirty="0"/>
              <a:t>following options for Microsoft</a:t>
            </a:r>
            <a:r>
              <a:rPr lang="en-US" b="0" baseline="0" dirty="0"/>
              <a:t> Azure S</a:t>
            </a:r>
            <a:r>
              <a:rPr lang="en-US" b="0" dirty="0"/>
              <a:t>torage redundancy:</a:t>
            </a:r>
            <a:r>
              <a:rPr lang="en-US" b="0" baseline="0" dirty="0"/>
              <a:t> </a:t>
            </a:r>
            <a:r>
              <a:rPr lang="en-US" b="0" dirty="0"/>
              <a:t>LRS, GRS and</a:t>
            </a:r>
            <a:r>
              <a:rPr lang="en-US" b="0" baseline="0" dirty="0"/>
              <a:t> </a:t>
            </a:r>
            <a:r>
              <a:rPr lang="en-US" b="0" dirty="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Explain how</a:t>
            </a:r>
            <a:r>
              <a:rPr lang="en-US" b="0" baseline="0" dirty="0"/>
              <a:t> </a:t>
            </a:r>
            <a:r>
              <a:rPr lang="en-US" b="0" dirty="0"/>
              <a:t>Standard</a:t>
            </a:r>
            <a:r>
              <a:rPr lang="en-US" b="0" baseline="0" dirty="0"/>
              <a:t> and Active Geo-Replication i</a:t>
            </a:r>
            <a:r>
              <a:rPr lang="en-US" sz="1200" b="0" i="0" kern="1200" dirty="0">
                <a:solidFill>
                  <a:schemeClr val="tx1"/>
                </a:solidFill>
                <a:effectLst/>
                <a:latin typeface="+mn-lt"/>
                <a:ea typeface="+mn-ea"/>
                <a:cs typeface="+mn-cs"/>
              </a:rPr>
              <a:t>mplements a mechanism to provide Azure SQL database redundancy.</a:t>
            </a:r>
            <a:endParaRPr lang="en-US" b="1"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Explain various</a:t>
            </a:r>
            <a:r>
              <a:rPr lang="en-US" sz="1200" b="0" i="0" kern="1200" baseline="0" dirty="0">
                <a:solidFill>
                  <a:schemeClr val="tx1"/>
                </a:solidFill>
                <a:effectLst/>
                <a:latin typeface="+mn-lt"/>
                <a:ea typeface="+mn-ea"/>
                <a:cs typeface="+mn-cs"/>
              </a:rPr>
              <a:t> cache services available in Microsoft Azure; </a:t>
            </a:r>
            <a:r>
              <a:rPr lang="en-US" sz="1200" b="0" i="0" kern="1200" dirty="0">
                <a:solidFill>
                  <a:schemeClr val="tx1"/>
                </a:solidFill>
                <a:effectLst/>
                <a:latin typeface="+mn-lt"/>
                <a:ea typeface="+mn-ea"/>
                <a:cs typeface="+mn-cs"/>
              </a:rPr>
              <a:t>High availability option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In-Role Cache</a:t>
            </a:r>
            <a:r>
              <a:rPr lang="en-US" sz="1200" b="0" i="0" kern="1200" baseline="0" dirty="0">
                <a:solidFill>
                  <a:schemeClr val="tx1"/>
                </a:solidFill>
                <a:effectLst/>
                <a:latin typeface="+mn-lt"/>
                <a:ea typeface="+mn-ea"/>
                <a:cs typeface="+mn-cs"/>
              </a:rPr>
              <a:t> available in Cloud Service. </a:t>
            </a:r>
            <a:r>
              <a:rPr lang="en-US" sz="1200" b="0" i="0" kern="1200" dirty="0" err="1">
                <a:solidFill>
                  <a:schemeClr val="tx1"/>
                </a:solidFill>
                <a:effectLst/>
                <a:latin typeface="+mn-lt"/>
                <a:ea typeface="+mn-ea"/>
                <a:cs typeface="+mn-cs"/>
              </a:rPr>
              <a:t>Redis</a:t>
            </a:r>
            <a:r>
              <a:rPr lang="en-US" sz="1200" b="0" i="0" kern="1200" dirty="0">
                <a:solidFill>
                  <a:schemeClr val="tx1"/>
                </a:solidFill>
                <a:effectLst/>
                <a:latin typeface="+mn-lt"/>
                <a:ea typeface="+mn-ea"/>
                <a:cs typeface="+mn-cs"/>
              </a:rPr>
              <a:t> Cache</a:t>
            </a:r>
            <a:r>
              <a:rPr lang="en-US" sz="1200" b="0" i="0" kern="1200" baseline="0" dirty="0">
                <a:solidFill>
                  <a:schemeClr val="tx1"/>
                </a:solidFill>
                <a:effectLst/>
                <a:latin typeface="+mn-lt"/>
                <a:ea typeface="+mn-ea"/>
                <a:cs typeface="+mn-cs"/>
              </a:rPr>
              <a:t> is  also available as a </a:t>
            </a:r>
            <a:r>
              <a:rPr lang="en-US" sz="1200" b="0" i="0" kern="1200" dirty="0">
                <a:solidFill>
                  <a:schemeClr val="tx1"/>
                </a:solidFill>
                <a:effectLst/>
                <a:latin typeface="+mn-lt"/>
                <a:ea typeface="+mn-ea"/>
                <a:cs typeface="+mn-cs"/>
              </a:rPr>
              <a:t>high availability standalone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cache</a:t>
            </a:r>
            <a:r>
              <a:rPr lang="en-US" sz="1200" b="0" i="0" kern="1200" baseline="0" dirty="0">
                <a:solidFill>
                  <a:schemeClr val="tx1"/>
                </a:solidFill>
                <a:effectLst/>
                <a:latin typeface="+mn-lt"/>
                <a:ea typeface="+mn-ea"/>
                <a:cs typeface="+mn-cs"/>
              </a:rPr>
              <a:t> service  if you </a:t>
            </a:r>
            <a:r>
              <a:rPr lang="en-US" sz="1200" b="0" i="0" kern="1200" dirty="0">
                <a:solidFill>
                  <a:schemeClr val="tx1"/>
                </a:solidFill>
                <a:effectLst/>
                <a:latin typeface="+mn-lt"/>
                <a:ea typeface="+mn-ea"/>
                <a:cs typeface="+mn-cs"/>
              </a:rPr>
              <a:t>choose the standard cache offering SKU which has a 99.9% SLA.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r>
              <a:rPr lang="en-US" sz="1200" dirty="0"/>
              <a:t>Explain how</a:t>
            </a:r>
            <a:r>
              <a:rPr lang="en-US" sz="1200" baseline="0" dirty="0"/>
              <a:t> h</a:t>
            </a:r>
            <a:r>
              <a:rPr lang="en-US" sz="1200" dirty="0"/>
              <a:t>igh</a:t>
            </a:r>
            <a:r>
              <a:rPr lang="en-US" sz="1200" baseline="0" dirty="0"/>
              <a:t> availability is achieved through automatic load-balanced m</a:t>
            </a:r>
            <a:r>
              <a:rPr lang="en-US" sz="1200" dirty="0"/>
              <a:t>ulti-instance</a:t>
            </a:r>
            <a:r>
              <a:rPr lang="en-US" sz="1200" baseline="0" dirty="0"/>
              <a:t> App Service applications, </a:t>
            </a:r>
            <a:r>
              <a:rPr lang="en-US" sz="1200" dirty="0">
                <a:solidFill>
                  <a:schemeClr val="accent2">
                    <a:lumMod val="60000"/>
                    <a:lumOff val="40000"/>
                  </a:schemeClr>
                </a:solidFill>
              </a:rPr>
              <a:t>Cloud Service</a:t>
            </a:r>
            <a:r>
              <a:rPr lang="en-US" sz="1200" baseline="0" dirty="0">
                <a:solidFill>
                  <a:schemeClr val="accent2">
                    <a:lumMod val="60000"/>
                    <a:lumOff val="40000"/>
                  </a:schemeClr>
                </a:solidFill>
              </a:rPr>
              <a:t> and </a:t>
            </a:r>
            <a:r>
              <a:rPr lang="en-US" sz="1200" dirty="0">
                <a:solidFill>
                  <a:schemeClr val="accent2">
                    <a:lumMod val="60000"/>
                    <a:lumOff val="40000"/>
                  </a:schemeClr>
                </a:solidFill>
              </a:rPr>
              <a:t>Virtual Machines.</a:t>
            </a:r>
          </a:p>
          <a:p>
            <a:endParaRPr lang="en-US" sz="1200" dirty="0">
              <a:solidFill>
                <a:schemeClr val="accent2">
                  <a:lumMod val="60000"/>
                  <a:lumOff val="40000"/>
                </a:schemeClr>
              </a:solidFill>
            </a:endParaRPr>
          </a:p>
          <a:p>
            <a:endParaRPr lang="en-US" sz="1200" dirty="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51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3:12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407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Speaker</a:t>
            </a:r>
            <a:r>
              <a:rPr lang="en-US" sz="1200" b="0" i="0"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lumMod val="60000"/>
                    <a:lumOff val="40000"/>
                  </a:schemeClr>
                </a:solidFill>
              </a:rPr>
              <a:t>Explain</a:t>
            </a:r>
            <a:r>
              <a:rPr lang="en-US" sz="1200" baseline="0" dirty="0">
                <a:solidFill>
                  <a:schemeClr val="accent2">
                    <a:lumMod val="60000"/>
                    <a:lumOff val="40000"/>
                  </a:schemeClr>
                </a:solidFill>
              </a:rPr>
              <a:t> how Fabric Controller(FC) initiates a</a:t>
            </a:r>
            <a:r>
              <a:rPr lang="en-US" sz="1200" dirty="0">
                <a:solidFill>
                  <a:schemeClr val="accent2">
                    <a:lumMod val="60000"/>
                    <a:lumOff val="40000"/>
                  </a:schemeClr>
                </a:solidFill>
              </a:rPr>
              <a:t>uto</a:t>
            </a:r>
            <a:r>
              <a:rPr lang="en-US" sz="1200" dirty="0">
                <a:solidFill>
                  <a:srgbClr val="FFC000"/>
                </a:solidFill>
              </a:rPr>
              <a:t> </a:t>
            </a:r>
            <a:r>
              <a:rPr lang="en-US" sz="1200" dirty="0">
                <a:solidFill>
                  <a:schemeClr val="accent2">
                    <a:lumMod val="60000"/>
                    <a:lumOff val="40000"/>
                  </a:schemeClr>
                </a:solidFill>
              </a:rPr>
              <a:t>recovery</a:t>
            </a:r>
            <a:r>
              <a:rPr lang="en-US" sz="1200" dirty="0">
                <a:solidFill>
                  <a:srgbClr val="FFC000"/>
                </a:solidFill>
              </a:rPr>
              <a:t> </a:t>
            </a:r>
            <a:r>
              <a:rPr lang="en-US" sz="1200" dirty="0"/>
              <a:t>of crashed</a:t>
            </a:r>
            <a:r>
              <a:rPr lang="en-US" sz="1200" baseline="0" dirty="0"/>
              <a:t> or </a:t>
            </a:r>
            <a:r>
              <a:rPr lang="en-US" sz="1200" dirty="0"/>
              <a:t>nonresponsive instances; </a:t>
            </a:r>
            <a:r>
              <a:rPr lang="en-US" sz="1200" kern="1200" dirty="0">
                <a:solidFill>
                  <a:schemeClr val="tx1"/>
                </a:solidFill>
                <a:effectLst/>
                <a:latin typeface="+mn-lt"/>
                <a:ea typeface="+mn-ea"/>
                <a:cs typeface="+mn-cs"/>
              </a:rPr>
              <a:t>The FC monitors role instances, virtual and physical machines and initiates recovery action if any one of them deemed unhealthy. A Recovery action includes restarting a role instance, recycling a virtual machine or performing reboot of a physical machine.  Virtual machines running in a defective physical machine are recovered to another healthy server.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lumMod val="60000"/>
                    <a:lumOff val="40000"/>
                  </a:schemeClr>
                </a:solidFill>
              </a:rPr>
              <a:t>Explain</a:t>
            </a:r>
            <a:r>
              <a:rPr lang="en-US" sz="1200" baseline="0" dirty="0">
                <a:solidFill>
                  <a:schemeClr val="accent2">
                    <a:lumMod val="60000"/>
                    <a:lumOff val="40000"/>
                  </a:schemeClr>
                </a:solidFill>
              </a:rPr>
              <a:t> HA through f</a:t>
            </a:r>
            <a:r>
              <a:rPr lang="en-US" sz="1200" dirty="0">
                <a:solidFill>
                  <a:schemeClr val="accent2">
                    <a:lumMod val="60000"/>
                    <a:lumOff val="40000"/>
                  </a:schemeClr>
                </a:solidFill>
              </a:rPr>
              <a:t>ault</a:t>
            </a:r>
            <a:r>
              <a:rPr lang="en-US" sz="1200" dirty="0">
                <a:solidFill>
                  <a:srgbClr val="FFC000"/>
                </a:solidFill>
              </a:rPr>
              <a:t> </a:t>
            </a:r>
            <a:r>
              <a:rPr lang="en-US" sz="1200" dirty="0">
                <a:solidFill>
                  <a:schemeClr val="accent2">
                    <a:lumMod val="60000"/>
                    <a:lumOff val="40000"/>
                  </a:schemeClr>
                </a:solidFill>
              </a:rPr>
              <a:t>domain</a:t>
            </a:r>
            <a:r>
              <a:rPr lang="en-US" sz="1200" dirty="0">
                <a:solidFill>
                  <a:srgbClr val="FFC000"/>
                </a:solidFill>
              </a:rPr>
              <a:t> </a:t>
            </a:r>
            <a:r>
              <a:rPr lang="en-US" sz="1200" dirty="0"/>
              <a:t>to scatter instances across racks.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Explain</a:t>
            </a:r>
            <a:r>
              <a:rPr lang="en-US" sz="1200" b="0" i="0" kern="1200" baseline="0" dirty="0">
                <a:solidFill>
                  <a:schemeClr val="tx1"/>
                </a:solidFill>
                <a:effectLst/>
                <a:latin typeface="+mn-lt"/>
                <a:ea typeface="+mn-ea"/>
                <a:cs typeface="+mn-cs"/>
              </a:rPr>
              <a:t> HA through </a:t>
            </a:r>
            <a:r>
              <a:rPr lang="en-US" sz="1200" b="0" i="0" kern="1200" dirty="0">
                <a:solidFill>
                  <a:schemeClr val="tx1"/>
                </a:solidFill>
                <a:effectLst/>
                <a:latin typeface="+mn-lt"/>
                <a:ea typeface="+mn-ea"/>
                <a:cs typeface="+mn-cs"/>
              </a:rPr>
              <a:t>availability sets;</a:t>
            </a:r>
            <a:r>
              <a:rPr lang="en-US" sz="1200" b="0" i="0" kern="1200" baseline="0" dirty="0">
                <a:solidFill>
                  <a:schemeClr val="tx1"/>
                </a:solidFill>
                <a:effectLst/>
                <a:latin typeface="+mn-lt"/>
                <a:ea typeface="+mn-ea"/>
                <a:cs typeface="+mn-cs"/>
              </a:rPr>
              <a:t> p</a:t>
            </a:r>
            <a:r>
              <a:rPr lang="en-US" sz="1200" b="0" i="0" kern="1200" dirty="0">
                <a:solidFill>
                  <a:schemeClr val="tx1"/>
                </a:solidFill>
                <a:effectLst/>
                <a:latin typeface="+mn-lt"/>
                <a:ea typeface="+mn-ea"/>
                <a:cs typeface="+mn-cs"/>
              </a:rPr>
              <a:t>utting two or more VMs in availability sets guarantees that your VMs are spread across multiple racks in the Windows Azure Data Centers for redundancy</a:t>
            </a:r>
            <a:r>
              <a:rPr lang="en-US" sz="1200" b="0" i="0" kern="1200" baseline="0" dirty="0">
                <a:solidFill>
                  <a:schemeClr val="tx1"/>
                </a:solidFill>
                <a:effectLst/>
                <a:latin typeface="+mn-lt"/>
                <a:ea typeface="+mn-ea"/>
                <a:cs typeface="+mn-cs"/>
              </a:rPr>
              <a:t> and hence making your service highly available</a:t>
            </a:r>
            <a:r>
              <a:rPr lang="en-US" sz="1200" b="0" i="0" kern="1200" dirty="0">
                <a:solidFill>
                  <a:schemeClr val="tx1"/>
                </a:solidFill>
                <a:effectLst/>
                <a:latin typeface="+mn-lt"/>
                <a:ea typeface="+mn-ea"/>
                <a:cs typeface="+mn-cs"/>
              </a:rPr>
              <a:t>. Without availability sets the FC would have no idea that two or machines are serving the same service and could reasonably take them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down at the same time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for host OS updates.</a:t>
            </a: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lumMod val="60000"/>
                    <a:lumOff val="40000"/>
                  </a:schemeClr>
                </a:solidFill>
              </a:rPr>
              <a:t>Explain how</a:t>
            </a:r>
            <a:r>
              <a:rPr lang="en-US" sz="1200" baseline="0" dirty="0">
                <a:solidFill>
                  <a:schemeClr val="accent2">
                    <a:lumMod val="60000"/>
                    <a:lumOff val="40000"/>
                  </a:schemeClr>
                </a:solidFill>
              </a:rPr>
              <a:t> u</a:t>
            </a:r>
            <a:r>
              <a:rPr lang="en-US" sz="1200" dirty="0">
                <a:solidFill>
                  <a:schemeClr val="accent2">
                    <a:lumMod val="60000"/>
                    <a:lumOff val="40000"/>
                  </a:schemeClr>
                </a:solidFill>
              </a:rPr>
              <a:t>pgrade</a:t>
            </a:r>
            <a:r>
              <a:rPr lang="en-US" sz="1200" dirty="0">
                <a:solidFill>
                  <a:srgbClr val="FFC000"/>
                </a:solidFill>
              </a:rPr>
              <a:t> </a:t>
            </a:r>
            <a:r>
              <a:rPr lang="en-US" sz="1200" dirty="0">
                <a:solidFill>
                  <a:schemeClr val="accent2">
                    <a:lumMod val="60000"/>
                    <a:lumOff val="40000"/>
                  </a:schemeClr>
                </a:solidFill>
              </a:rPr>
              <a:t>domain</a:t>
            </a:r>
            <a:r>
              <a:rPr lang="en-US" sz="1200" dirty="0">
                <a:solidFill>
                  <a:srgbClr val="FFC000"/>
                </a:solidFill>
              </a:rPr>
              <a:t> helps continued </a:t>
            </a:r>
            <a:r>
              <a:rPr lang="en-US" sz="1200" dirty="0"/>
              <a:t>service availability during application</a:t>
            </a:r>
            <a:r>
              <a:rPr lang="en-US" sz="1200" baseline="0" dirty="0"/>
              <a:t> </a:t>
            </a:r>
            <a:r>
              <a:rPr lang="en-US" sz="1200" dirty="0"/>
              <a:t>upgrade.</a:t>
            </a:r>
            <a:r>
              <a:rPr lang="en-US" sz="1200" baseline="0" dirty="0"/>
              <a:t> </a:t>
            </a:r>
            <a:r>
              <a:rPr lang="en-US" sz="1200" dirty="0">
                <a:solidFill>
                  <a:schemeClr val="accent2">
                    <a:lumMod val="60000"/>
                    <a:lumOff val="40000"/>
                  </a:schemeClr>
                </a:solidFill>
              </a:rPr>
              <a:t>Upgrade</a:t>
            </a:r>
            <a:r>
              <a:rPr lang="en-US" sz="1200" dirty="0">
                <a:solidFill>
                  <a:srgbClr val="FFC000"/>
                </a:solidFill>
              </a:rPr>
              <a:t> </a:t>
            </a:r>
            <a:r>
              <a:rPr lang="en-US" sz="1200" dirty="0">
                <a:solidFill>
                  <a:schemeClr val="accent2">
                    <a:lumMod val="60000"/>
                    <a:lumOff val="40000"/>
                  </a:schemeClr>
                </a:solidFill>
              </a:rPr>
              <a:t>domain</a:t>
            </a:r>
            <a:r>
              <a:rPr lang="en-US" sz="1200" dirty="0">
                <a:solidFill>
                  <a:srgbClr val="FFC000"/>
                </a:solidFill>
              </a:rPr>
              <a:t> </a:t>
            </a:r>
            <a:r>
              <a:rPr lang="en-US" sz="1200" dirty="0"/>
              <a:t>avoids shutting down all instances at the same time</a:t>
            </a:r>
            <a:r>
              <a:rPr lang="en-US" sz="1200" baseline="0" dirty="0"/>
              <a:t> during an upgrade.</a:t>
            </a: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lumMod val="60000"/>
                    <a:lumOff val="40000"/>
                  </a:schemeClr>
                </a:solidFill>
              </a:rPr>
              <a:t>Explain how Web App</a:t>
            </a:r>
            <a:r>
              <a:rPr lang="en-US" sz="1200" baseline="0" dirty="0">
                <a:solidFill>
                  <a:schemeClr val="accent2">
                    <a:lumMod val="60000"/>
                    <a:lumOff val="40000"/>
                  </a:schemeClr>
                </a:solidFill>
              </a:rPr>
              <a:t> D</a:t>
            </a:r>
            <a:r>
              <a:rPr lang="en-US" sz="1200" dirty="0">
                <a:solidFill>
                  <a:schemeClr val="accent2">
                    <a:lumMod val="60000"/>
                    <a:lumOff val="40000"/>
                  </a:schemeClr>
                </a:solidFill>
              </a:rPr>
              <a:t>eployment Slots and Cloud Service VIP</a:t>
            </a:r>
            <a:r>
              <a:rPr lang="en-US" sz="1200" dirty="0">
                <a:solidFill>
                  <a:srgbClr val="FFC000"/>
                </a:solidFill>
              </a:rPr>
              <a:t> </a:t>
            </a:r>
            <a:r>
              <a:rPr lang="en-US" sz="1200" dirty="0">
                <a:solidFill>
                  <a:schemeClr val="accent2">
                    <a:lumMod val="60000"/>
                    <a:lumOff val="40000"/>
                  </a:schemeClr>
                </a:solidFill>
              </a:rPr>
              <a:t>swap</a:t>
            </a:r>
            <a:r>
              <a:rPr lang="en-US" sz="1200" dirty="0">
                <a:solidFill>
                  <a:srgbClr val="FFC000"/>
                </a:solidFill>
              </a:rPr>
              <a:t> </a:t>
            </a:r>
            <a:r>
              <a:rPr lang="en-US" sz="1200" dirty="0"/>
              <a:t>allow promoting staging to production and manage</a:t>
            </a:r>
            <a:r>
              <a:rPr lang="en-US" sz="1200" baseline="0" dirty="0"/>
              <a:t> dev/test environments </a:t>
            </a:r>
            <a:r>
              <a:rPr lang="en-US" sz="1200" dirty="0"/>
              <a:t>with DevOps</a:t>
            </a:r>
            <a:r>
              <a:rPr lang="en-US" sz="1200" baseline="0" dirty="0"/>
              <a:t> mindset. </a:t>
            </a:r>
            <a:r>
              <a:rPr lang="en-US" sz="1200" b="0" i="0" kern="1200" dirty="0">
                <a:solidFill>
                  <a:schemeClr val="tx1"/>
                </a:solidFill>
                <a:effectLst/>
                <a:latin typeface="+mn-lt"/>
                <a:ea typeface="+mn-ea"/>
                <a:cs typeface="+mn-cs"/>
              </a:rPr>
              <a:t> If the changes swapped into the production slot are not as you expected, you can perform the same swap immediately to get your "last known good site" back.</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a:t>Explain</a:t>
            </a:r>
            <a:r>
              <a:rPr lang="en-US" altLang="zh-CN" sz="1200" baseline="0" dirty="0"/>
              <a:t> f</a:t>
            </a:r>
            <a:r>
              <a:rPr lang="en-US" altLang="zh-CN" sz="1200" dirty="0"/>
              <a:t>irst party and third party support for </a:t>
            </a:r>
            <a:r>
              <a:rPr lang="en-US" altLang="zh-CN" sz="1200" dirty="0">
                <a:solidFill>
                  <a:schemeClr val="accent2">
                    <a:lumMod val="60000"/>
                    <a:lumOff val="40000"/>
                  </a:schemeClr>
                </a:solidFill>
              </a:rPr>
              <a:t>telemetry.</a:t>
            </a:r>
            <a:br>
              <a:rPr lang="en-US" sz="1200" baseline="0" dirty="0"/>
            </a:br>
            <a:endParaRPr lang="en-US" sz="1200"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a:t>Explain</a:t>
            </a:r>
            <a:r>
              <a:rPr lang="en-US" altLang="zh-CN" sz="1200" baseline="0" dirty="0"/>
              <a:t> how to make your application resilient by </a:t>
            </a:r>
            <a:r>
              <a:rPr lang="en-US" sz="1200" b="0" i="0" kern="1200" dirty="0">
                <a:solidFill>
                  <a:schemeClr val="tx1"/>
                </a:solidFill>
                <a:effectLst/>
                <a:latin typeface="+mn-lt"/>
                <a:ea typeface="+mn-ea"/>
                <a:cs typeface="+mn-cs"/>
              </a:rPr>
              <a:t>adding robust transient fault handling logic</a:t>
            </a:r>
            <a:r>
              <a:rPr lang="en-US" altLang="zh-CN" sz="1200" dirty="0"/>
              <a:t> using the </a:t>
            </a:r>
            <a:r>
              <a:rPr lang="en-US" altLang="zh-CN" sz="1200" dirty="0">
                <a:solidFill>
                  <a:schemeClr val="accent2">
                    <a:lumMod val="60000"/>
                    <a:lumOff val="40000"/>
                  </a:schemeClr>
                </a:solidFill>
              </a:rPr>
              <a:t>Transient Fault Handling Application block in your code. </a:t>
            </a:r>
            <a:endParaRPr lang="en-US" sz="1200" dirty="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aseline="0" dirty="0"/>
            </a:br>
            <a:endParaRPr lang="en-US" sz="1200"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51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3:12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62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endParaRPr lang="en-US" dirty="0"/>
          </a:p>
          <a:p>
            <a:r>
              <a:rPr lang="en-US" dirty="0"/>
              <a:t>It</a:t>
            </a:r>
            <a:r>
              <a:rPr lang="en-US" baseline="0" dirty="0"/>
              <a:t> depends, but…. [click]</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51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3:12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453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51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3:12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627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586348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88896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2926830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31</a:t>
            </a:fld>
            <a:endParaRPr lang="en-US" dirty="0"/>
          </a:p>
        </p:txBody>
      </p:sp>
    </p:spTree>
    <p:extLst>
      <p:ext uri="{BB962C8B-B14F-4D97-AF65-F5344CB8AC3E}">
        <p14:creationId xmlns:p14="http://schemas.microsoft.com/office/powerpoint/2010/main" val="42014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Put pizza as a service on this slide.</a:t>
            </a:r>
          </a:p>
          <a:p>
            <a:endParaRPr lang="en-GB"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11/23/2018 3:12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a:t>
            </a:fld>
            <a:endParaRPr lang="en-US" altLang="en-US"/>
          </a:p>
        </p:txBody>
      </p:sp>
    </p:spTree>
    <p:extLst>
      <p:ext uri="{BB962C8B-B14F-4D97-AF65-F5344CB8AC3E}">
        <p14:creationId xmlns:p14="http://schemas.microsoft.com/office/powerpoint/2010/main" val="1189817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128848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33</a:t>
            </a:fld>
            <a:endParaRPr lang="en-US" dirty="0"/>
          </a:p>
        </p:txBody>
      </p:sp>
    </p:spTree>
    <p:extLst>
      <p:ext uri="{BB962C8B-B14F-4D97-AF65-F5344CB8AC3E}">
        <p14:creationId xmlns:p14="http://schemas.microsoft.com/office/powerpoint/2010/main" val="4013970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34</a:t>
            </a:fld>
            <a:endParaRPr lang="en-US" dirty="0">
              <a:solidFill>
                <a:prstClr val="black"/>
              </a:solidFill>
            </a:endParaRPr>
          </a:p>
        </p:txBody>
      </p:sp>
    </p:spTree>
    <p:extLst>
      <p:ext uri="{BB962C8B-B14F-4D97-AF65-F5344CB8AC3E}">
        <p14:creationId xmlns:p14="http://schemas.microsoft.com/office/powerpoint/2010/main" val="2646531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3884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you see “containers” you probably think of Docker.  For good reason, Docker has essentially defined the container market.  To understand what Docker is let’s start by looking at Containers.</a:t>
            </a:r>
          </a:p>
          <a:p>
            <a:endParaRPr lang="en-US" baseline="0" dirty="0"/>
          </a:p>
          <a:p>
            <a:r>
              <a:rPr lang="en-US" baseline="0" dirty="0"/>
              <a:t>Containers are an </a:t>
            </a:r>
            <a:r>
              <a:rPr lang="en-US" b="1" baseline="0" dirty="0"/>
              <a:t>isolated environment and isolated collection of resources that an application runs in</a:t>
            </a:r>
            <a:r>
              <a:rPr lang="en-US" baseline="0" dirty="0"/>
              <a:t>.  The resources are all the dependencies (DLL’s, configuration, etc.) that the application needs.  </a:t>
            </a:r>
            <a:r>
              <a:rPr lang="en-US" b="1" baseline="0" dirty="0"/>
              <a:t>Everything the application needs to run is in the container </a:t>
            </a:r>
            <a:r>
              <a:rPr lang="en-US" baseline="0" dirty="0"/>
              <a:t>and it </a:t>
            </a:r>
            <a:r>
              <a:rPr lang="en-US" b="1" baseline="0" dirty="0"/>
              <a:t>sees nothing on the host OS </a:t>
            </a:r>
            <a:r>
              <a:rPr lang="en-US" baseline="0" dirty="0"/>
              <a:t>it is running on (except maybe an internet connection).  </a:t>
            </a:r>
            <a:r>
              <a:rPr lang="en-US" b="1" baseline="0" dirty="0"/>
              <a:t>Containers are therefore a unit of deployment.</a:t>
            </a:r>
          </a:p>
          <a:p>
            <a:endParaRPr lang="en-US" b="1" baseline="0" dirty="0"/>
          </a:p>
          <a:p>
            <a:r>
              <a:rPr lang="en-US" baseline="0" dirty="0"/>
              <a:t>&lt;click&gt;</a:t>
            </a:r>
          </a:p>
          <a:p>
            <a:r>
              <a:rPr lang="en-US" baseline="0" dirty="0"/>
              <a:t>A key benefit of containers is that they </a:t>
            </a:r>
            <a:r>
              <a:rPr lang="en-US" b="1" baseline="0" dirty="0"/>
              <a:t>can startup almost instantly</a:t>
            </a:r>
            <a:r>
              <a:rPr lang="en-US" baseline="0" dirty="0"/>
              <a:t>.  The notion of “booting up” a guest OS doesn’t exist.  The container just runs on top of the host OS.  As a result, containers can startup almost instantly as compared to the startup period of a VM.  And </a:t>
            </a:r>
            <a:r>
              <a:rPr lang="en-US" b="1" baseline="0" dirty="0"/>
              <a:t>because everything is contained in this container, containers are easily repeatable and extremely reliable from one environment to the next</a:t>
            </a:r>
            <a:r>
              <a:rPr lang="en-US" baseline="0" dirty="0"/>
              <a:t>.  For example, I can run a container on my local dev box and have high confidence it will run the same when deployed to another machine, such as a VM running in Azure.</a:t>
            </a:r>
          </a:p>
          <a:p>
            <a:endParaRPr lang="en-US" baseline="0" dirty="0"/>
          </a:p>
          <a:p>
            <a:r>
              <a:rPr lang="en-US" baseline="0" dirty="0"/>
              <a:t>&lt;Click&gt;</a:t>
            </a:r>
          </a:p>
          <a:p>
            <a:r>
              <a:rPr lang="en-US" baseline="0" dirty="0"/>
              <a:t>As you can probably imagine, containers are extremely popular in dev/test scenarios.  They are also great for micro-services.</a:t>
            </a:r>
          </a:p>
          <a:p>
            <a:endParaRPr lang="en-US" baseline="0" dirty="0"/>
          </a:p>
          <a:p>
            <a:r>
              <a:rPr lang="en-US" baseline="0" dirty="0"/>
              <a:t>&lt;click&gt;</a:t>
            </a:r>
          </a:p>
          <a:p>
            <a:r>
              <a:rPr lang="en-US" baseline="0" dirty="0"/>
              <a:t>To put a visual behind this, consider the architecture for a typical virtual machine.  You have a physical server, hyper-visor and host OS.  Then, each VM has it’s own guest OS that can be configured with applications and application frameworks.  This is what you saw earlier in the presentation.</a:t>
            </a:r>
          </a:p>
          <a:p>
            <a:endParaRPr lang="en-US" baseline="0" dirty="0"/>
          </a:p>
          <a:p>
            <a:r>
              <a:rPr lang="en-US" baseline="0" dirty="0"/>
              <a:t>&lt;click&gt;</a:t>
            </a:r>
          </a:p>
          <a:p>
            <a:r>
              <a:rPr lang="en-US" baseline="0" dirty="0"/>
              <a:t>Now consider how a container is different.  Physical Server with a host OS. However, notice there is not a guest OS.  The container is essentially the application and it’s dependencies.  Also notice that the app frameworks used by application A and application B are shared in this model.  This is how instant startup is achieved.</a:t>
            </a:r>
          </a:p>
          <a:p>
            <a:endParaRPr lang="en-US" baseline="0" dirty="0"/>
          </a:p>
          <a:p>
            <a:r>
              <a:rPr lang="en-US" baseline="0" dirty="0"/>
              <a:t>Note that there are more instances of the same App running on the physical server. This underlines that a container is a scale unit besides being an isolation mechanism. In a production development you would use a cluster of hosts, and have containers spread of the hosts.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61492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 the</a:t>
            </a:r>
            <a:r>
              <a:rPr lang="en-US" baseline="0" dirty="0"/>
              <a:t> benefits of image mobility </a:t>
            </a:r>
          </a:p>
          <a:p>
            <a:endParaRPr lang="en-US" baseline="0" dirty="0"/>
          </a:p>
          <a:p>
            <a:r>
              <a:rPr lang="en-US" b="1" baseline="0" dirty="0"/>
              <a:t>Notes:</a:t>
            </a:r>
            <a:endParaRPr lang="en-US" b="1" dirty="0"/>
          </a:p>
          <a:p>
            <a:r>
              <a:rPr lang="en-US" dirty="0"/>
              <a:t>One of the key benefits of IaaS is flexibility and control. The</a:t>
            </a:r>
            <a:r>
              <a:rPr lang="en-US" baseline="0" dirty="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dirty="0"/>
          </a:p>
        </p:txBody>
      </p:sp>
    </p:spTree>
    <p:extLst>
      <p:ext uri="{BB962C8B-B14F-4D97-AF65-F5344CB8AC3E}">
        <p14:creationId xmlns:p14="http://schemas.microsoft.com/office/powerpoint/2010/main" val="4169929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510603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39</a:t>
            </a:fld>
            <a:endParaRPr lang="en-US" dirty="0"/>
          </a:p>
        </p:txBody>
      </p:sp>
    </p:spTree>
    <p:extLst>
      <p:ext uri="{BB962C8B-B14F-4D97-AF65-F5344CB8AC3E}">
        <p14:creationId xmlns:p14="http://schemas.microsoft.com/office/powerpoint/2010/main" val="4176825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pPr defTabSz="924458">
              <a:defRPr/>
            </a:pPr>
            <a:r>
              <a:rPr lang="en-US" dirty="0"/>
              <a:t>Explain how disks are durable</a:t>
            </a:r>
            <a:r>
              <a:rPr lang="en-US" baseline="0" dirty="0"/>
              <a:t> and how Microsoft Azure storage works</a:t>
            </a:r>
          </a:p>
          <a:p>
            <a:pPr defTabSz="924458">
              <a:defRPr/>
            </a:pPr>
            <a:endParaRPr lang="en-US" baseline="0" dirty="0"/>
          </a:p>
          <a:p>
            <a:pPr defTabSz="924458">
              <a:defRPr/>
            </a:pPr>
            <a:r>
              <a:rPr lang="en-US" b="1" baseline="0" dirty="0"/>
              <a:t>Notes:</a:t>
            </a:r>
            <a:endParaRPr lang="en-US" b="1" dirty="0"/>
          </a:p>
          <a:p>
            <a:pPr defTabSz="924458">
              <a:defRPr/>
            </a:pPr>
            <a:r>
              <a:rPr lang="en-US" dirty="0"/>
              <a:t>The</a:t>
            </a:r>
            <a:r>
              <a:rPr lang="en-US" baseline="0" dirty="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528853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1460285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Put pizza as a service on this slide.</a:t>
            </a:r>
          </a:p>
          <a:p>
            <a:endParaRPr lang="en-GB"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11/23/2018 3:19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a:t>
            </a:fld>
            <a:endParaRPr lang="en-US" altLang="en-US"/>
          </a:p>
        </p:txBody>
      </p:sp>
    </p:spTree>
    <p:extLst>
      <p:ext uri="{BB962C8B-B14F-4D97-AF65-F5344CB8AC3E}">
        <p14:creationId xmlns:p14="http://schemas.microsoft.com/office/powerpoint/2010/main" val="729744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r>
              <a:rPr lang="en-US" b="1" baseline="0" dirty="0"/>
              <a:t> Note:</a:t>
            </a:r>
          </a:p>
          <a:p>
            <a:r>
              <a:rPr lang="en-US" b="0" dirty="0"/>
              <a:t>Consider</a:t>
            </a:r>
            <a:r>
              <a:rPr lang="en-US" b="0" baseline="0" dirty="0"/>
              <a:t> this demo if time permits:</a:t>
            </a:r>
            <a:endParaRPr lang="en-US" b="0" dirty="0"/>
          </a:p>
          <a:p>
            <a:r>
              <a:rPr lang="en-US" dirty="0"/>
              <a:t>https://microsoft-my.sharepoint.com/personal/mmcspirt_microsoft_com/Documents/Shared%20with%20Everyone/BCDR</a:t>
            </a:r>
          </a:p>
          <a:p>
            <a:r>
              <a:rPr lang="en-US" dirty="0"/>
              <a:t>The</a:t>
            </a:r>
            <a:r>
              <a:rPr lang="en-US" baseline="0" dirty="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45</a:t>
            </a:fld>
            <a:endParaRPr lang="en-US"/>
          </a:p>
        </p:txBody>
      </p:sp>
    </p:spTree>
    <p:extLst>
      <p:ext uri="{BB962C8B-B14F-4D97-AF65-F5344CB8AC3E}">
        <p14:creationId xmlns:p14="http://schemas.microsoft.com/office/powerpoint/2010/main" val="1765394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844096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505050"/>
                </a:solidFill>
              </a:rPr>
              <a:t>Import or generate your keys in HSMs for added assurance.</a:t>
            </a:r>
            <a:r>
              <a:rPr lang="en-US" sz="1200" baseline="0" dirty="0">
                <a:solidFill>
                  <a:srgbClr val="505050"/>
                </a:solidFill>
              </a:rPr>
              <a:t> Key Vault is designed so that </a:t>
            </a:r>
            <a:r>
              <a:rPr lang="en-US" sz="1200" dirty="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Monitor and audit key use through Azure logging – pipe logs into HDInsight or your SIEM for additional analysis (coming soon)</a:t>
            </a:r>
            <a:endParaRPr lang="en-US"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47</a:t>
            </a:fld>
            <a:endParaRPr lang="en-US"/>
          </a:p>
        </p:txBody>
      </p:sp>
    </p:spTree>
    <p:extLst>
      <p:ext uri="{BB962C8B-B14F-4D97-AF65-F5344CB8AC3E}">
        <p14:creationId xmlns:p14="http://schemas.microsoft.com/office/powerpoint/2010/main" val="473658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9825862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466587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The</a:t>
            </a:r>
            <a:r>
              <a:rPr lang="sv-SE" baseline="0" dirty="0"/>
              <a:t> Azure data Platform is HUGE and growing. This session will have to be brief about some of this content and make a few deep dives here and there.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2156954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4095417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a:p>
        </p:txBody>
      </p:sp>
    </p:spTree>
    <p:extLst>
      <p:ext uri="{BB962C8B-B14F-4D97-AF65-F5344CB8AC3E}">
        <p14:creationId xmlns:p14="http://schemas.microsoft.com/office/powerpoint/2010/main" val="4129287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54</a:t>
            </a:fld>
            <a:endParaRPr lang="en-US" dirty="0"/>
          </a:p>
        </p:txBody>
      </p:sp>
    </p:spTree>
    <p:extLst>
      <p:ext uri="{BB962C8B-B14F-4D97-AF65-F5344CB8AC3E}">
        <p14:creationId xmlns:p14="http://schemas.microsoft.com/office/powerpoint/2010/main" val="3798615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2165459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6</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259671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2290562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Client</a:t>
            </a:r>
            <a:r>
              <a:rPr lang="en-US" baseline="0" dirty="0"/>
              <a:t> - </a:t>
            </a:r>
            <a:r>
              <a:rPr lang="en-US" dirty="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605319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Services</a:t>
            </a:r>
            <a:r>
              <a:rPr lang="en-US" dirty="0"/>
              <a:t> - The services layer functions as a gateway between the client layer and the platform layer, where the data resides. The services layer provides three functions: provisioning, billing and metering, and connection routing. </a:t>
            </a:r>
          </a:p>
          <a:p>
            <a:r>
              <a:rPr lang="en-US" dirty="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773283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Platform</a:t>
            </a:r>
            <a:r>
              <a:rPr lang="en-US" dirty="0"/>
              <a:t> - The platform layer includes the physical servers and services that support the services layer. The platform layer consists of many instances of SQL Server, each of which is managed by the SQL Database fabric. </a:t>
            </a:r>
          </a:p>
          <a:p>
            <a:r>
              <a:rPr lang="en-US" dirty="0"/>
              <a:t>The SQL Database fabric is a distributed computing system composed of tightly integrated networks, servers, and storage. It enables automatic failover, load balancing, and automatic replication between physical servers. </a:t>
            </a:r>
          </a:p>
          <a:p>
            <a:r>
              <a:rPr lang="en-US" dirty="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2529883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Infrastructure</a:t>
            </a:r>
            <a:r>
              <a:rPr lang="en-US" baseline="0" dirty="0"/>
              <a:t> - </a:t>
            </a:r>
            <a:r>
              <a:rPr lang="en-US" dirty="0"/>
              <a:t>The infrastructure layer represents the IT administration of the physical hardware and operating systems that support the services layer.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3492946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To understand the actual architecture</a:t>
            </a:r>
            <a:r>
              <a:rPr lang="en-US" baseline="0" dirty="0">
                <a:effectLst/>
                <a:latin typeface="Segoe UI" panose="020B0502040204020203" pitchFamily="34" charset="0"/>
              </a:rPr>
              <a:t> that provides the enterprise-ready SQL Database service.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Developers have spent years working</a:t>
            </a:r>
            <a:r>
              <a:rPr lang="en-US" baseline="0" dirty="0">
                <a:effectLst/>
              </a:rPr>
              <a:t> with their technology of choice, and Microsoft wanted to ensure that the technologies and tools you use today will continue to work with SQL Database without learning a whole new set of technologies.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Familiar technology</a:t>
            </a:r>
            <a:r>
              <a:rPr lang="en-US" baseline="0" dirty="0">
                <a:effectLst/>
                <a:latin typeface="Segoe UI" panose="020B0502040204020203" pitchFamily="34" charset="0"/>
              </a:rPr>
              <a:t> and tools</a:t>
            </a:r>
          </a:p>
          <a:p>
            <a:pPr rtl="0"/>
            <a:r>
              <a:rPr lang="en-US" baseline="0" dirty="0">
                <a:effectLst/>
                <a:latin typeface="Segoe UI" panose="020B0502040204020203" pitchFamily="34" charset="0"/>
              </a:rPr>
              <a:t>Similar architecture as that of on-premises</a:t>
            </a:r>
            <a:endParaRPr lang="en-US" dirty="0">
              <a:effectLst/>
            </a:endParaRPr>
          </a:p>
          <a:p>
            <a:pPr rtl="0"/>
            <a:r>
              <a:rPr lang="en-US" dirty="0">
                <a:effectLst/>
                <a:latin typeface="Segoe UI" panose="020B0502040204020203" pitchFamily="34" charset="0"/>
              </a:rPr>
              <a:t>Additional layer providing</a:t>
            </a:r>
            <a:r>
              <a:rPr lang="en-US" baseline="0" dirty="0">
                <a:effectLst/>
                <a:latin typeface="Segoe UI" panose="020B0502040204020203" pitchFamily="34" charset="0"/>
              </a:rPr>
              <a:t> server and database partitioning, client connection routing, and billing. </a:t>
            </a:r>
          </a:p>
          <a:p>
            <a:pPr rtl="0"/>
            <a:r>
              <a:rPr lang="en-US" baseline="0" dirty="0">
                <a:effectLst/>
                <a:latin typeface="Segoe UI" panose="020B0502040204020203" pitchFamily="34" charset="0"/>
              </a:rPr>
              <a:t>Same great SQL Server technology on the backend.</a:t>
            </a:r>
          </a:p>
          <a:p>
            <a:pPr rtl="0"/>
            <a:r>
              <a:rPr lang="en-US" baseline="0" dirty="0">
                <a:effectLst/>
                <a:latin typeface="Segoe UI" panose="020B0502040204020203" pitchFamily="34" charset="0"/>
              </a:rPr>
              <a:t>Additional services (SQL Database Fabric) to ensure SLAs are met and to ensure optimum performance.</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19903073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a:solidFill>
                  <a:schemeClr val="bg2"/>
                </a:solidFill>
                <a:latin typeface="+mn-lt"/>
                <a:ea typeface="+mn-ea"/>
                <a:cs typeface="+mn-cs"/>
              </a:rPr>
              <a:t>Emergency data recovery when you need it most</a:t>
            </a:r>
          </a:p>
          <a:p>
            <a:endParaRPr lang="en-US" sz="1200" kern="1200" spc="-51" dirty="0">
              <a:solidFill>
                <a:schemeClr val="bg2"/>
              </a:solidFill>
              <a:latin typeface="+mn-lt"/>
              <a:ea typeface="+mn-ea"/>
              <a:cs typeface="+mn-cs"/>
            </a:endParaRPr>
          </a:p>
          <a:p>
            <a:r>
              <a:rPr lang="en-US" sz="1200" kern="1200" spc="-51" dirty="0">
                <a:solidFill>
                  <a:schemeClr val="bg2"/>
                </a:solidFill>
                <a:latin typeface="+mn-lt"/>
                <a:ea typeface="+mn-ea"/>
                <a:cs typeface="+mn-cs"/>
              </a:rPr>
              <a:t>Can also duplicate to different geo regions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20644129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Ability</a:t>
            </a:r>
            <a:r>
              <a:rPr lang="en-US" sz="1200" b="0" i="0" kern="1200" baseline="0" dirty="0">
                <a:solidFill>
                  <a:schemeClr val="tx1"/>
                </a:solidFill>
                <a:effectLst/>
                <a:latin typeface="+mn-lt"/>
                <a:ea typeface="+mn-ea"/>
                <a:cs typeface="+mn-cs"/>
              </a:rPr>
              <a:t> to </a:t>
            </a:r>
            <a:r>
              <a:rPr lang="en-US" sz="1200" b="0" i="0" kern="1200" dirty="0">
                <a:solidFill>
                  <a:schemeClr val="tx1"/>
                </a:solidFill>
                <a:effectLst/>
                <a:latin typeface="+mn-lt"/>
                <a:ea typeface="+mn-ea"/>
                <a:cs typeface="+mn-cs"/>
              </a:rPr>
              <a:t>run centralized queries and reporting tools across</a:t>
            </a:r>
            <a:r>
              <a:rPr lang="en-US" sz="1200" b="0" i="0" kern="1200" baseline="0" dirty="0">
                <a:solidFill>
                  <a:schemeClr val="tx1"/>
                </a:solidFill>
                <a:effectLst/>
                <a:latin typeface="+mn-lt"/>
                <a:ea typeface="+mn-ea"/>
                <a:cs typeface="+mn-cs"/>
              </a:rPr>
              <a:t> database pool.</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7678043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66</a:t>
            </a:fld>
            <a:endParaRPr lang="en-US"/>
          </a:p>
        </p:txBody>
      </p:sp>
    </p:spTree>
    <p:extLst>
      <p:ext uri="{BB962C8B-B14F-4D97-AF65-F5344CB8AC3E}">
        <p14:creationId xmlns:p14="http://schemas.microsoft.com/office/powerpoint/2010/main" val="1332341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11/23/2018 3:12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Analytics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67</a:t>
            </a:fld>
            <a:endParaRPr lang="en-US"/>
          </a:p>
        </p:txBody>
      </p:sp>
    </p:spTree>
    <p:extLst>
      <p:ext uri="{BB962C8B-B14F-4D97-AF65-F5344CB8AC3E}">
        <p14:creationId xmlns:p14="http://schemas.microsoft.com/office/powerpoint/2010/main" val="8388521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28864585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a:solidFill>
                  <a:schemeClr val="tx1"/>
                </a:solidFill>
              </a:rPr>
              <a:t>Speaker notes:</a:t>
            </a:r>
          </a:p>
          <a:p>
            <a:pPr marL="0" indent="0" algn="l">
              <a:buFont typeface="Arial" panose="020B0604020202020204" pitchFamily="34" charset="0"/>
              <a:buNone/>
            </a:pPr>
            <a:endParaRPr lang="en-US" sz="1200" dirty="0">
              <a:solidFill>
                <a:schemeClr val="tx1"/>
              </a:solidFill>
            </a:endParaRPr>
          </a:p>
          <a:p>
            <a:pPr marL="171450" indent="-171450" algn="l">
              <a:buFont typeface="Arial" panose="020B0604020202020204" pitchFamily="34" charset="0"/>
              <a:buChar char="•"/>
            </a:pPr>
            <a:r>
              <a:rPr lang="en-US" sz="1200" dirty="0">
                <a:solidFill>
                  <a:schemeClr val="tx1"/>
                </a:solidFill>
              </a:rPr>
              <a:t>Fully managed relational data warehouse-as-a-service.</a:t>
            </a:r>
          </a:p>
          <a:p>
            <a:pPr marL="171450" indent="-171450" algn="l">
              <a:buFont typeface="Arial" panose="020B0604020202020204" pitchFamily="34" charset="0"/>
              <a:buChar char="•"/>
            </a:pPr>
            <a:r>
              <a:rPr lang="en-US" sz="1200" dirty="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19528505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1261750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11/23/2018 3:12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my portal. </a:t>
            </a:r>
          </a:p>
          <a:p>
            <a:r>
              <a:rPr lang="en-US" dirty="0"/>
              <a:t>Show app</a:t>
            </a:r>
          </a:p>
          <a:p>
            <a:r>
              <a:rPr lang="en-US" dirty="0"/>
              <a:t>And Web page? </a:t>
            </a:r>
          </a:p>
          <a:p>
            <a:r>
              <a:rPr lang="en-US" dirty="0"/>
              <a:t>Should </a:t>
            </a:r>
            <a:r>
              <a:rPr lang="en-US" dirty="0" err="1"/>
              <a:t>addins</a:t>
            </a:r>
            <a:r>
              <a:rPr lang="en-US" dirty="0"/>
              <a:t>.</a:t>
            </a:r>
          </a:p>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10</a:t>
            </a:fld>
            <a:endParaRPr lang="en-US"/>
          </a:p>
        </p:txBody>
      </p:sp>
    </p:spTree>
    <p:extLst>
      <p:ext uri="{BB962C8B-B14F-4D97-AF65-F5344CB8AC3E}">
        <p14:creationId xmlns:p14="http://schemas.microsoft.com/office/powerpoint/2010/main" val="3566544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16.png"/><Relationship Id="rId2" Type="http://schemas.openxmlformats.org/officeDocument/2006/relationships/image" Target="../media/image36.emf"/><Relationship Id="rId1" Type="http://schemas.openxmlformats.org/officeDocument/2006/relationships/slideMaster" Target="../slideMasters/slideMaster8.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9" Type="http://schemas.openxmlformats.org/officeDocument/2006/relationships/image" Target="../media/image80.png"/><Relationship Id="rId3" Type="http://schemas.openxmlformats.org/officeDocument/2006/relationships/image" Target="../media/image44.png"/><Relationship Id="rId21" Type="http://schemas.openxmlformats.org/officeDocument/2006/relationships/image" Target="../media/image62.png"/><Relationship Id="rId34" Type="http://schemas.openxmlformats.org/officeDocument/2006/relationships/image" Target="../media/image75.png"/><Relationship Id="rId42" Type="http://schemas.openxmlformats.org/officeDocument/2006/relationships/image" Target="../media/image83.png"/><Relationship Id="rId47" Type="http://schemas.openxmlformats.org/officeDocument/2006/relationships/image" Target="../media/image88.png"/><Relationship Id="rId50" Type="http://schemas.openxmlformats.org/officeDocument/2006/relationships/image" Target="../media/image9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38" Type="http://schemas.openxmlformats.org/officeDocument/2006/relationships/image" Target="../media/image79.png"/><Relationship Id="rId46" Type="http://schemas.openxmlformats.org/officeDocument/2006/relationships/image" Target="../media/image87.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41" Type="http://schemas.openxmlformats.org/officeDocument/2006/relationships/image" Target="../media/image82.png"/><Relationship Id="rId1" Type="http://schemas.openxmlformats.org/officeDocument/2006/relationships/slideMaster" Target="../slideMasters/slideMaster10.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3" Type="http://schemas.openxmlformats.org/officeDocument/2006/relationships/image" Target="../media/image94.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4" Type="http://schemas.openxmlformats.org/officeDocument/2006/relationships/image" Target="../media/image85.png"/><Relationship Id="rId52" Type="http://schemas.openxmlformats.org/officeDocument/2006/relationships/image" Target="../media/image93.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 Id="rId43" Type="http://schemas.openxmlformats.org/officeDocument/2006/relationships/image" Target="../media/image84.png"/><Relationship Id="rId48" Type="http://schemas.openxmlformats.org/officeDocument/2006/relationships/image" Target="../media/image89.png"/><Relationship Id="rId8" Type="http://schemas.openxmlformats.org/officeDocument/2006/relationships/image" Target="../media/image49.png"/><Relationship Id="rId51" Type="http://schemas.openxmlformats.org/officeDocument/2006/relationships/image" Target="../media/image92.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3.png"/><Relationship Id="rId1" Type="http://schemas.openxmlformats.org/officeDocument/2006/relationships/slideMaster" Target="../slideMasters/slideMaster11.xml"/><Relationship Id="rId4" Type="http://schemas.openxmlformats.org/officeDocument/2006/relationships/image" Target="../media/image100.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9" Type="http://schemas.openxmlformats.org/officeDocument/2006/relationships/image" Target="../media/image80.png"/><Relationship Id="rId3" Type="http://schemas.openxmlformats.org/officeDocument/2006/relationships/image" Target="../media/image44.png"/><Relationship Id="rId21" Type="http://schemas.openxmlformats.org/officeDocument/2006/relationships/image" Target="../media/image62.png"/><Relationship Id="rId34" Type="http://schemas.openxmlformats.org/officeDocument/2006/relationships/image" Target="../media/image75.png"/><Relationship Id="rId42" Type="http://schemas.openxmlformats.org/officeDocument/2006/relationships/image" Target="../media/image83.png"/><Relationship Id="rId47" Type="http://schemas.openxmlformats.org/officeDocument/2006/relationships/image" Target="../media/image88.png"/><Relationship Id="rId50" Type="http://schemas.openxmlformats.org/officeDocument/2006/relationships/image" Target="../media/image9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38" Type="http://schemas.openxmlformats.org/officeDocument/2006/relationships/image" Target="../media/image79.png"/><Relationship Id="rId46" Type="http://schemas.openxmlformats.org/officeDocument/2006/relationships/image" Target="../media/image87.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41" Type="http://schemas.openxmlformats.org/officeDocument/2006/relationships/image" Target="../media/image82.png"/><Relationship Id="rId1" Type="http://schemas.openxmlformats.org/officeDocument/2006/relationships/slideMaster" Target="../slideMasters/slideMaster14.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3" Type="http://schemas.openxmlformats.org/officeDocument/2006/relationships/image" Target="../media/image94.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4" Type="http://schemas.openxmlformats.org/officeDocument/2006/relationships/image" Target="../media/image85.png"/><Relationship Id="rId52" Type="http://schemas.openxmlformats.org/officeDocument/2006/relationships/image" Target="../media/image93.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 Id="rId43" Type="http://schemas.openxmlformats.org/officeDocument/2006/relationships/image" Target="../media/image84.png"/><Relationship Id="rId48" Type="http://schemas.openxmlformats.org/officeDocument/2006/relationships/image" Target="../media/image89.png"/><Relationship Id="rId8" Type="http://schemas.openxmlformats.org/officeDocument/2006/relationships/image" Target="../media/image49.png"/><Relationship Id="rId51" Type="http://schemas.openxmlformats.org/officeDocument/2006/relationships/image" Target="../media/image92.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16.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100.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100.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100.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100.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10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100.png"/></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8.xml"/><Relationship Id="rId4" Type="http://schemas.openxmlformats.org/officeDocument/2006/relationships/image" Target="../media/image122.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8.xml"/><Relationship Id="rId4" Type="http://schemas.openxmlformats.org/officeDocument/2006/relationships/image" Target="../media/image122.pn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Master" Target="../slideMasters/slideMaster18.xml"/><Relationship Id="rId4" Type="http://schemas.openxmlformats.org/officeDocument/2006/relationships/image" Target="../media/image23.pn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Master" Target="../slideMasters/slideMaster18.xml"/><Relationship Id="rId4" Type="http://schemas.openxmlformats.org/officeDocument/2006/relationships/image" Target="../media/image23.pn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8.xml"/><Relationship Id="rId4" Type="http://schemas.openxmlformats.org/officeDocument/2006/relationships/image" Target="../media/image121.pn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8.xml"/><Relationship Id="rId4" Type="http://schemas.openxmlformats.org/officeDocument/2006/relationships/image" Target="../media/image1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8.xml"/><Relationship Id="rId4" Type="http://schemas.openxmlformats.org/officeDocument/2006/relationships/image" Target="../media/image121.pn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8.xml"/><Relationship Id="rId4" Type="http://schemas.openxmlformats.org/officeDocument/2006/relationships/image" Target="../media/image121.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8.xml"/><Relationship Id="rId4" Type="http://schemas.openxmlformats.org/officeDocument/2006/relationships/image" Target="../media/image121.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8.xml"/><Relationship Id="rId4" Type="http://schemas.openxmlformats.org/officeDocument/2006/relationships/image" Target="../media/image121.png"/></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9.xml"/><Relationship Id="rId4" Type="http://schemas.openxmlformats.org/officeDocument/2006/relationships/image" Target="../media/image122.pn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9.xml"/><Relationship Id="rId4" Type="http://schemas.openxmlformats.org/officeDocument/2006/relationships/image" Target="../media/image122.pn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Master" Target="../slideMasters/slideMaster19.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Master" Target="../slideMasters/slideMaster19.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Master" Target="../slideMasters/slideMaster19.xml"/><Relationship Id="rId4" Type="http://schemas.openxmlformats.org/officeDocument/2006/relationships/image" Target="../media/image23.pn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Master" Target="../slideMasters/slideMaster19.xml"/><Relationship Id="rId4" Type="http://schemas.openxmlformats.org/officeDocument/2006/relationships/image" Target="../media/image23.pn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9.xml"/><Relationship Id="rId4" Type="http://schemas.openxmlformats.org/officeDocument/2006/relationships/image" Target="../media/image121.pn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9.xml"/><Relationship Id="rId4" Type="http://schemas.openxmlformats.org/officeDocument/2006/relationships/image" Target="../media/image121.pn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9.xml"/><Relationship Id="rId4" Type="http://schemas.openxmlformats.org/officeDocument/2006/relationships/image" Target="../media/image121.pn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9.xml"/><Relationship Id="rId4" Type="http://schemas.openxmlformats.org/officeDocument/2006/relationships/image" Target="../media/image121.pn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9.xml"/><Relationship Id="rId4" Type="http://schemas.openxmlformats.org/officeDocument/2006/relationships/image" Target="../media/image121.pn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3.png"/><Relationship Id="rId1" Type="http://schemas.openxmlformats.org/officeDocument/2006/relationships/slideMaster" Target="../slideMasters/slideMaster19.xml"/><Relationship Id="rId4" Type="http://schemas.openxmlformats.org/officeDocument/2006/relationships/image" Target="../media/image121.png"/></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99939455"/>
      </p:ext>
    </p:extLst>
  </p:cSld>
  <p:clrMapOvr>
    <a:masterClrMapping/>
  </p:clrMapOvr>
  <p:transition>
    <p:fade/>
  </p:transition>
  <p:hf hdr="0" ftr="0" dt="0"/>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02817138"/>
      </p:ext>
    </p:extLst>
  </p:cSld>
  <p:clrMapOvr>
    <a:masterClrMapping/>
  </p:clrMapOvr>
  <p:transition>
    <p:fade/>
  </p:transition>
  <p:hf hdr="0" ftr="0" dt="0"/>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587656698"/>
      </p:ext>
    </p:extLst>
  </p:cSld>
  <p:clrMapOvr>
    <a:masterClrMapping/>
  </p:clrMapOvr>
  <p:transition>
    <p:fade/>
  </p:transition>
  <p:hf hdr="0" ftr="0" dt="0"/>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655154607"/>
      </p:ext>
    </p:extLst>
  </p:cSld>
  <p:clrMapOvr>
    <a:masterClrMapping/>
  </p:clrMapOvr>
  <p:transition>
    <p:fade/>
  </p:transition>
  <p:hf hdr="0" ftr="0" dt="0"/>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373897677"/>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585733545"/>
      </p:ext>
    </p:extLst>
  </p:cSld>
  <p:clrMapOvr>
    <a:masterClrMapping/>
  </p:clrMapOvr>
  <p:transition>
    <p:fade/>
  </p:transition>
  <p:hf hdr="0" ftr="0" dt="0"/>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81973646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38728659"/>
      </p:ext>
    </p:extLst>
  </p:cSld>
  <p:clrMapOvr>
    <a:masterClrMapping/>
  </p:clrMapOvr>
  <p:transition>
    <p:fade/>
  </p:transition>
  <p:hf hdr="0" ftr="0" dt="0"/>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706234936"/>
      </p:ext>
    </p:extLst>
  </p:cSld>
  <p:clrMapOvr>
    <a:masterClrMapping/>
  </p:clrMapOvr>
  <p:transition>
    <p:fade/>
  </p:transition>
  <p:hf hdr="0" ftr="0" dt="0"/>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764598752"/>
      </p:ext>
    </p:extLst>
  </p:cSld>
  <p:clrMapOvr>
    <a:masterClrMapping/>
  </p:clrMapOvr>
  <p:transition>
    <p:fade/>
  </p:transition>
  <p:hf hdr="0" ftr="0" dt="0"/>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917732668"/>
      </p:ext>
    </p:extLst>
  </p:cSld>
  <p:clrMapOvr>
    <a:masterClrMapping/>
  </p:clrMapOvr>
  <p:transition>
    <p:fade/>
  </p:transition>
  <p:hf hdr="0" ftr="0" dt="0"/>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439294310"/>
      </p:ext>
    </p:extLst>
  </p:cSld>
  <p:clrMapOvr>
    <a:masterClrMapping/>
  </p:clrMapOvr>
  <p:transition>
    <p:fade/>
  </p:transition>
  <p:hf hdr="0" ftr="0" dt="0"/>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4223159554"/>
      </p:ext>
    </p:extLst>
  </p:cSld>
  <p:clrMapOvr>
    <a:masterClrMapping/>
  </p:clrMapOvr>
  <p:transition>
    <p:fade/>
  </p:transition>
  <p:hf hdr="0" ftr="0" dt="0"/>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833776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5298504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39851357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4376975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97954401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5711467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5" name="Subhead"/>
          <p:cNvSpPr>
            <a:spLocks noGrp="1"/>
          </p:cNvSpPr>
          <p:nvPr>
            <p:ph type="body" sz="quarter" idx="11" hasCustomPrompt="1"/>
          </p:nvPr>
        </p:nvSpPr>
        <p:spPr>
          <a:xfrm>
            <a:off x="279894" y="1443660"/>
            <a:ext cx="10073682" cy="718882"/>
          </a:xfrm>
          <a:prstGeom prst="rect">
            <a:avLst/>
          </a:prstGeom>
        </p:spPr>
        <p:txBody>
          <a:bodyPr/>
          <a:lstStyle>
            <a:lvl1pPr marL="0" indent="0">
              <a:buNone/>
              <a:defRPr sz="3672">
                <a:solidFill>
                  <a:schemeClr val="tx2"/>
                </a:solidFill>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512469603"/>
      </p:ext>
    </p:extLst>
  </p:cSld>
  <p:clrMapOvr>
    <a:masterClrMapping/>
  </p:clrMapOvr>
  <p:transition>
    <p:fade/>
  </p:transition>
  <p:hf hdr="0" ftr="0" dt="0"/>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3634189236"/>
      </p:ext>
    </p:extLst>
  </p:cSld>
  <p:clrMapOvr>
    <a:masterClrMapping/>
  </p:clrMapOvr>
  <p:transition>
    <p:fade/>
  </p:transition>
  <p:hf hdr="0" ftr="0" dt="0"/>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423878964"/>
      </p:ext>
    </p:extLst>
  </p:cSld>
  <p:clrMapOvr>
    <a:masterClrMapping/>
  </p:clrMapOvr>
  <p:transition>
    <p:fade/>
  </p:transition>
  <p:hf hdr="0" ftr="0" dt="0"/>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257033"/>
      </p:ext>
    </p:extLst>
  </p:cSld>
  <p:clrMapOvr>
    <a:masterClrMapping/>
  </p:clrMapOvr>
  <p:transition>
    <p:fade/>
  </p:transition>
  <p:hf hdr="0" ftr="0" dt="0"/>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95192750"/>
      </p:ext>
    </p:extLst>
  </p:cSld>
  <p:clrMapOvr>
    <a:masterClrMapping/>
  </p:clrMapOvr>
  <p:transition>
    <p:fade/>
  </p:transition>
  <p:hf hdr="0" ftr="0" dt="0"/>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415430134"/>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53118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2432436677"/>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637994"/>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3905424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a:t>Click to edit Master text styles</a:t>
            </a:r>
          </a:p>
        </p:txBody>
      </p:sp>
    </p:spTree>
    <p:extLst>
      <p:ext uri="{BB962C8B-B14F-4D97-AF65-F5344CB8AC3E}">
        <p14:creationId xmlns:p14="http://schemas.microsoft.com/office/powerpoint/2010/main" val="55359368"/>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323" rtl="0" eaLnBrk="1" latinLnBrk="0" hangingPunct="1">
              <a:lnSpc>
                <a:spcPct val="90000"/>
              </a:lnSpc>
              <a:spcBef>
                <a:spcPct val="0"/>
              </a:spcBef>
              <a:buNone/>
              <a:defRPr lang="en-US" sz="4598" b="0" kern="1200" cap="none" spc="-102"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14107201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2312146190"/>
      </p:ext>
    </p:extLst>
  </p:cSld>
  <p:clrMapOvr>
    <a:masterClrMapping/>
  </p:clrMapOvr>
  <p:transition>
    <p:fade/>
  </p:transition>
  <p:hf sldNum="0" hdr="0" dt="0"/>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4540179"/>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918079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
        <p:nvSpPr>
          <p:cNvPr id="9" name="Body"/>
          <p:cNvSpPr>
            <a:spLocks noGrp="1"/>
          </p:cNvSpPr>
          <p:nvPr>
            <p:ph sz="quarter" idx="10"/>
          </p:nvPr>
        </p:nvSpPr>
        <p:spPr>
          <a:xfrm>
            <a:off x="279893" y="1652508"/>
            <a:ext cx="11847209" cy="487571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6883431"/>
      </p:ext>
    </p:extLst>
  </p:cSld>
  <p:clrMapOvr>
    <a:masterClrMapping/>
  </p:clrMapOvr>
  <p:transition>
    <p:fade/>
  </p:transition>
  <p:hf hdr="0" ftr="0" dt="0"/>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57598" y="1439924"/>
            <a:ext cx="11259044" cy="1865632"/>
          </a:xfrm>
          <a:ln>
            <a:solidFill>
              <a:srgbClr val="FFFFFF"/>
            </a:solidFill>
          </a:ln>
        </p:spPr>
        <p:txBody>
          <a:bodyPr anchor="ctr" anchorCtr="0">
            <a:noAutofit/>
          </a:bodyPr>
          <a:lstStyle>
            <a:lvl1pPr marL="0" indent="0">
              <a:buNone/>
              <a:defRPr sz="5399"/>
            </a:lvl1pPr>
            <a:lvl2pPr marL="62167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57598" y="3454455"/>
            <a:ext cx="11259044" cy="2516981"/>
          </a:xfrm>
          <a:ln>
            <a:solidFill>
              <a:srgbClr val="FFFFFF"/>
            </a:solidFill>
          </a:ln>
        </p:spPr>
        <p:txBody>
          <a:bodyPr>
            <a:noAutofit/>
          </a:bodyPr>
          <a:lstStyle>
            <a:lvl1pPr marL="0" indent="0">
              <a:buNone/>
              <a:defRPr sz="3199"/>
            </a:lvl1pPr>
            <a:lvl2pPr marL="621673" indent="0">
              <a:buNone/>
              <a:defRPr/>
            </a:lvl2pPr>
          </a:lstStyle>
          <a:p>
            <a:pPr lvl="0"/>
            <a:r>
              <a:rPr lang="en-US" dirty="0"/>
              <a:t>Body copy text</a:t>
            </a:r>
          </a:p>
        </p:txBody>
      </p:sp>
    </p:spTree>
    <p:extLst>
      <p:ext uri="{BB962C8B-B14F-4D97-AF65-F5344CB8AC3E}">
        <p14:creationId xmlns:p14="http://schemas.microsoft.com/office/powerpoint/2010/main" val="2349622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40726586"/>
      </p:ext>
    </p:extLst>
  </p:cSld>
  <p:clrMapOvr>
    <a:masterClrMapping/>
  </p:clrMapOvr>
  <p:transition>
    <p:fade/>
  </p:transition>
  <p:hf hdr="0" ftr="0" dt="0"/>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662033239"/>
      </p:ext>
    </p:extLst>
  </p:cSld>
  <p:clrMapOvr>
    <a:masterClrMapping/>
  </p:clrMapOvr>
  <p:transition>
    <p:fade/>
  </p:transition>
  <p:hf hdr="0" ftr="0" dt="0"/>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19126083"/>
      </p:ext>
    </p:extLst>
  </p:cSld>
  <p:clrMapOvr>
    <a:masterClrMapping/>
  </p:clrMapOvr>
  <p:transition>
    <p:fade/>
  </p:transition>
  <p:hf hdr="0" ftr="0" dt="0"/>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927986079"/>
      </p:ext>
    </p:extLst>
  </p:cSld>
  <p:clrMapOvr>
    <a:masterClrMapping/>
  </p:clrMapOvr>
  <p:transition>
    <p:fade/>
  </p:transition>
  <p:hf hdr="0" ftr="0" dt="0"/>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724484238"/>
      </p:ext>
    </p:extLst>
  </p:cSld>
  <p:clrMapOvr>
    <a:masterClrMapping/>
  </p:clrMapOvr>
  <p:transition>
    <p:fade/>
  </p:transition>
  <p:hf hdr="0" ftr="0" dt="0"/>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733150900"/>
      </p:ext>
    </p:extLst>
  </p:cSld>
  <p:clrMapOvr>
    <a:masterClrMapping/>
  </p:clrMapOvr>
  <p:transition>
    <p:fade/>
  </p:transition>
  <p:hf hdr="0" ftr="0" dt="0"/>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37324402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051321324"/>
      </p:ext>
    </p:extLst>
  </p:cSld>
  <p:clrMapOvr>
    <a:masterClrMapping/>
  </p:clrMapOvr>
  <p:transition>
    <p:fade/>
  </p:transition>
  <p:hf hdr="0" ftr="0" dt="0"/>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357458907"/>
      </p:ext>
    </p:extLst>
  </p:cSld>
  <p:clrMapOvr>
    <a:masterClrMapping/>
  </p:clrMapOvr>
  <p:transition>
    <p:fade/>
  </p:transition>
  <p:hf hdr="0" ftr="0" dt="0"/>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245641166"/>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05625757"/>
      </p:ext>
    </p:extLst>
  </p:cSld>
  <p:clrMapOvr>
    <a:masterClrMapping/>
  </p:clrMapOvr>
  <p:transition>
    <p:fade/>
  </p:transition>
  <p:hf hdr="0" ftr="0" dt="0"/>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292248308"/>
      </p:ext>
    </p:extLst>
  </p:cSld>
  <p:clrMapOvr>
    <a:masterClrMapping/>
  </p:clrMapOvr>
  <p:transition>
    <p:fade/>
  </p:transition>
  <p:hf hdr="0" ftr="0" dt="0"/>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866509628"/>
      </p:ext>
    </p:extLst>
  </p:cSld>
  <p:clrMapOvr>
    <a:masterClrMapping/>
  </p:clrMapOvr>
  <p:transition>
    <p:fade/>
  </p:transition>
  <p:hf hdr="0" ftr="0" dt="0"/>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7309037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7941171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79263042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984416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87772022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63821331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4080">
                <a:solidFill>
                  <a:srgbClr val="0072C6"/>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40212078"/>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4231334397"/>
      </p:ext>
    </p:extLst>
  </p:cSld>
  <p:clrMapOvr>
    <a:masterClrMapping/>
  </p:clrMapOvr>
  <p:transition>
    <p:fade/>
  </p:transition>
  <p:hf hdr="0" ftr="0" dt="0"/>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736721642"/>
      </p:ext>
    </p:extLst>
  </p:cSld>
  <p:clrMapOvr>
    <a:masterClrMapping/>
  </p:clrMapOvr>
  <p:transition>
    <p:fade/>
  </p:transition>
  <p:hf hdr="0" ftr="0" dt="0"/>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9853244"/>
      </p:ext>
    </p:extLst>
  </p:cSld>
  <p:clrMapOvr>
    <a:masterClrMapping/>
  </p:clrMapOvr>
  <p:transition>
    <p:fade/>
  </p:transition>
  <p:hf hdr="0" ftr="0" dt="0"/>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211358856"/>
      </p:ext>
    </p:extLst>
  </p:cSld>
  <p:clrMapOvr>
    <a:masterClrMapping/>
  </p:clrMapOvr>
  <p:transition>
    <p:fade/>
  </p:transition>
  <p:hf hdr="0" ftr="0" dt="0"/>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1297714068"/>
      </p:ext>
    </p:extLst>
  </p:cSld>
  <p:clrMapOvr>
    <a:masterClrMapping/>
  </p:clrMapOvr>
  <p:transition>
    <p:fade/>
  </p:transition>
  <p:hf hdr="0" ftr="0" dt="0"/>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939545808"/>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92525613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9551878"/>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algn="ctr" defTabSz="950843" fontAlgn="base">
              <a:spcBef>
                <a:spcPct val="0"/>
              </a:spcBef>
              <a:spcAft>
                <a:spcPct val="0"/>
              </a:spcAft>
              <a:defRPr/>
            </a:pPr>
            <a:endParaRPr lang="en-US" sz="2289"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defRPr/>
            </a:pPr>
            <a:endParaRPr lang="en-US" sz="187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3685729776"/>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algn="ctr" defTabSz="950843" fontAlgn="base">
              <a:spcBef>
                <a:spcPct val="0"/>
              </a:spcBef>
              <a:spcAft>
                <a:spcPct val="0"/>
              </a:spcAft>
              <a:defRPr/>
            </a:pPr>
            <a:endParaRPr lang="en-US" sz="2289"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defTabSz="951117">
              <a:defRPr/>
            </a:pPr>
            <a:endParaRPr lang="en-US" sz="1664" kern="0">
              <a:solidFill>
                <a:srgbClr val="292929"/>
              </a:solidFill>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357312228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229993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652143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08141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244679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58307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400657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image" Target="../media/image17.png"/><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theme" Target="../theme/theme10.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theme" Target="../theme/theme11.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9" Type="http://schemas.openxmlformats.org/officeDocument/2006/relationships/image" Target="../media/image17.png"/><Relationship Id="rId3" Type="http://schemas.openxmlformats.org/officeDocument/2006/relationships/slideLayout" Target="../slideLayouts/slideLayout234.xml"/><Relationship Id="rId21" Type="http://schemas.openxmlformats.org/officeDocument/2006/relationships/slideLayout" Target="../slideLayouts/slideLayout252.xml"/><Relationship Id="rId34" Type="http://schemas.openxmlformats.org/officeDocument/2006/relationships/slideLayout" Target="../slideLayouts/slideLayout265.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theme" Target="../theme/theme13.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slideLayout" Target="../slideLayouts/slideLayout294.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34" Type="http://schemas.openxmlformats.org/officeDocument/2006/relationships/slideLayout" Target="../slideLayouts/slideLayout302.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33" Type="http://schemas.openxmlformats.org/officeDocument/2006/relationships/slideLayout" Target="../slideLayouts/slideLayout301.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29" Type="http://schemas.openxmlformats.org/officeDocument/2006/relationships/slideLayout" Target="../slideLayouts/slideLayout297.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32" Type="http://schemas.openxmlformats.org/officeDocument/2006/relationships/slideLayout" Target="../slideLayouts/slideLayout300.xml"/><Relationship Id="rId37" Type="http://schemas.openxmlformats.org/officeDocument/2006/relationships/image" Target="../media/image17.png"/><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36" Type="http://schemas.openxmlformats.org/officeDocument/2006/relationships/theme" Target="../theme/theme14.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31" Type="http://schemas.openxmlformats.org/officeDocument/2006/relationships/slideLayout" Target="../slideLayouts/slideLayout299.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 Id="rId30" Type="http://schemas.openxmlformats.org/officeDocument/2006/relationships/slideLayout" Target="../slideLayouts/slideLayout298.xml"/><Relationship Id="rId35" Type="http://schemas.openxmlformats.org/officeDocument/2006/relationships/slideLayout" Target="../slideLayouts/slideLayout30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image" Target="../media/image17.png"/><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10" Type="http://schemas.openxmlformats.org/officeDocument/2006/relationships/slideLayout" Target="../slideLayouts/slideLayout313.xml"/><Relationship Id="rId19" Type="http://schemas.openxmlformats.org/officeDocument/2006/relationships/theme" Target="../theme/theme15.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9.xml"/><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3" Type="http://schemas.openxmlformats.org/officeDocument/2006/relationships/slideLayout" Target="../slideLayouts/slideLayout324.xml"/><Relationship Id="rId21" Type="http://schemas.openxmlformats.org/officeDocument/2006/relationships/slideLayout" Target="../slideLayouts/slideLayout342.xml"/><Relationship Id="rId34" Type="http://schemas.openxmlformats.org/officeDocument/2006/relationships/image" Target="../media/image114.png"/><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33" Type="http://schemas.openxmlformats.org/officeDocument/2006/relationships/theme" Target="../theme/theme16.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29" Type="http://schemas.openxmlformats.org/officeDocument/2006/relationships/slideLayout" Target="../slideLayouts/slideLayout350.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32" Type="http://schemas.openxmlformats.org/officeDocument/2006/relationships/slideLayout" Target="../slideLayouts/slideLayout353.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31" Type="http://schemas.openxmlformats.org/officeDocument/2006/relationships/slideLayout" Target="../slideLayouts/slideLayout352.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slideLayout" Target="../slideLayouts/slideLayout351.xml"/><Relationship Id="rId35" Type="http://schemas.openxmlformats.org/officeDocument/2006/relationships/image" Target="../media/image100.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1.xml"/><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3" Type="http://schemas.openxmlformats.org/officeDocument/2006/relationships/slideLayout" Target="../slideLayouts/slideLayout356.xml"/><Relationship Id="rId21" Type="http://schemas.openxmlformats.org/officeDocument/2006/relationships/slideLayout" Target="../slideLayouts/slideLayout374.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23" Type="http://schemas.openxmlformats.org/officeDocument/2006/relationships/image" Target="../media/image17.png"/><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slideLayout" Target="../slideLayouts/slideLayout392.xml"/><Relationship Id="rId26" Type="http://schemas.openxmlformats.org/officeDocument/2006/relationships/slideLayout" Target="../slideLayouts/slideLayout400.xml"/><Relationship Id="rId3" Type="http://schemas.openxmlformats.org/officeDocument/2006/relationships/slideLayout" Target="../slideLayouts/slideLayout377.xml"/><Relationship Id="rId21" Type="http://schemas.openxmlformats.org/officeDocument/2006/relationships/slideLayout" Target="../slideLayouts/slideLayout395.xml"/><Relationship Id="rId34" Type="http://schemas.openxmlformats.org/officeDocument/2006/relationships/slideLayout" Target="../slideLayouts/slideLayout408.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5" Type="http://schemas.openxmlformats.org/officeDocument/2006/relationships/slideLayout" Target="../slideLayouts/slideLayout399.xml"/><Relationship Id="rId33" Type="http://schemas.openxmlformats.org/officeDocument/2006/relationships/slideLayout" Target="../slideLayouts/slideLayout407.xml"/><Relationship Id="rId38" Type="http://schemas.openxmlformats.org/officeDocument/2006/relationships/image" Target="../media/image121.png"/><Relationship Id="rId2" Type="http://schemas.openxmlformats.org/officeDocument/2006/relationships/slideLayout" Target="../slideLayouts/slideLayout376.xml"/><Relationship Id="rId16" Type="http://schemas.openxmlformats.org/officeDocument/2006/relationships/slideLayout" Target="../slideLayouts/slideLayout390.xml"/><Relationship Id="rId20" Type="http://schemas.openxmlformats.org/officeDocument/2006/relationships/slideLayout" Target="../slideLayouts/slideLayout394.xml"/><Relationship Id="rId29" Type="http://schemas.openxmlformats.org/officeDocument/2006/relationships/slideLayout" Target="../slideLayouts/slideLayout403.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24" Type="http://schemas.openxmlformats.org/officeDocument/2006/relationships/slideLayout" Target="../slideLayouts/slideLayout398.xml"/><Relationship Id="rId32" Type="http://schemas.openxmlformats.org/officeDocument/2006/relationships/slideLayout" Target="../slideLayouts/slideLayout406.xml"/><Relationship Id="rId37" Type="http://schemas.openxmlformats.org/officeDocument/2006/relationships/image" Target="../media/image120.png"/><Relationship Id="rId5" Type="http://schemas.openxmlformats.org/officeDocument/2006/relationships/slideLayout" Target="../slideLayouts/slideLayout379.xml"/><Relationship Id="rId15" Type="http://schemas.openxmlformats.org/officeDocument/2006/relationships/slideLayout" Target="../slideLayouts/slideLayout389.xml"/><Relationship Id="rId23" Type="http://schemas.openxmlformats.org/officeDocument/2006/relationships/slideLayout" Target="../slideLayouts/slideLayout397.xml"/><Relationship Id="rId28" Type="http://schemas.openxmlformats.org/officeDocument/2006/relationships/slideLayout" Target="../slideLayouts/slideLayout402.xml"/><Relationship Id="rId36" Type="http://schemas.openxmlformats.org/officeDocument/2006/relationships/theme" Target="../theme/theme18.xml"/><Relationship Id="rId10" Type="http://schemas.openxmlformats.org/officeDocument/2006/relationships/slideLayout" Target="../slideLayouts/slideLayout384.xml"/><Relationship Id="rId19" Type="http://schemas.openxmlformats.org/officeDocument/2006/relationships/slideLayout" Target="../slideLayouts/slideLayout393.xml"/><Relationship Id="rId31" Type="http://schemas.openxmlformats.org/officeDocument/2006/relationships/slideLayout" Target="../slideLayouts/slideLayout405.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 Id="rId22" Type="http://schemas.openxmlformats.org/officeDocument/2006/relationships/slideLayout" Target="../slideLayouts/slideLayout396.xml"/><Relationship Id="rId27" Type="http://schemas.openxmlformats.org/officeDocument/2006/relationships/slideLayout" Target="../slideLayouts/slideLayout401.xml"/><Relationship Id="rId30" Type="http://schemas.openxmlformats.org/officeDocument/2006/relationships/slideLayout" Target="../slideLayouts/slideLayout404.xml"/><Relationship Id="rId35" Type="http://schemas.openxmlformats.org/officeDocument/2006/relationships/slideLayout" Target="../slideLayouts/slideLayout40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17.xml"/><Relationship Id="rId13" Type="http://schemas.openxmlformats.org/officeDocument/2006/relationships/slideLayout" Target="../slideLayouts/slideLayout422.xml"/><Relationship Id="rId18" Type="http://schemas.openxmlformats.org/officeDocument/2006/relationships/slideLayout" Target="../slideLayouts/slideLayout427.xml"/><Relationship Id="rId26" Type="http://schemas.openxmlformats.org/officeDocument/2006/relationships/slideLayout" Target="../slideLayouts/slideLayout435.xml"/><Relationship Id="rId3" Type="http://schemas.openxmlformats.org/officeDocument/2006/relationships/slideLayout" Target="../slideLayouts/slideLayout412.xml"/><Relationship Id="rId21" Type="http://schemas.openxmlformats.org/officeDocument/2006/relationships/slideLayout" Target="../slideLayouts/slideLayout430.xml"/><Relationship Id="rId34" Type="http://schemas.openxmlformats.org/officeDocument/2006/relationships/image" Target="../media/image121.png"/><Relationship Id="rId7" Type="http://schemas.openxmlformats.org/officeDocument/2006/relationships/slideLayout" Target="../slideLayouts/slideLayout416.xml"/><Relationship Id="rId12" Type="http://schemas.openxmlformats.org/officeDocument/2006/relationships/slideLayout" Target="../slideLayouts/slideLayout421.xml"/><Relationship Id="rId17" Type="http://schemas.openxmlformats.org/officeDocument/2006/relationships/slideLayout" Target="../slideLayouts/slideLayout426.xml"/><Relationship Id="rId25" Type="http://schemas.openxmlformats.org/officeDocument/2006/relationships/slideLayout" Target="../slideLayouts/slideLayout434.xml"/><Relationship Id="rId33" Type="http://schemas.openxmlformats.org/officeDocument/2006/relationships/image" Target="../media/image120.png"/><Relationship Id="rId2" Type="http://schemas.openxmlformats.org/officeDocument/2006/relationships/slideLayout" Target="../slideLayouts/slideLayout411.xml"/><Relationship Id="rId16" Type="http://schemas.openxmlformats.org/officeDocument/2006/relationships/slideLayout" Target="../slideLayouts/slideLayout425.xml"/><Relationship Id="rId20" Type="http://schemas.openxmlformats.org/officeDocument/2006/relationships/slideLayout" Target="../slideLayouts/slideLayout429.xml"/><Relationship Id="rId29" Type="http://schemas.openxmlformats.org/officeDocument/2006/relationships/slideLayout" Target="../slideLayouts/slideLayout438.xml"/><Relationship Id="rId1" Type="http://schemas.openxmlformats.org/officeDocument/2006/relationships/slideLayout" Target="../slideLayouts/slideLayout410.xml"/><Relationship Id="rId6" Type="http://schemas.openxmlformats.org/officeDocument/2006/relationships/slideLayout" Target="../slideLayouts/slideLayout415.xml"/><Relationship Id="rId11" Type="http://schemas.openxmlformats.org/officeDocument/2006/relationships/slideLayout" Target="../slideLayouts/slideLayout420.xml"/><Relationship Id="rId24" Type="http://schemas.openxmlformats.org/officeDocument/2006/relationships/slideLayout" Target="../slideLayouts/slideLayout433.xml"/><Relationship Id="rId32" Type="http://schemas.openxmlformats.org/officeDocument/2006/relationships/theme" Target="../theme/theme19.xml"/><Relationship Id="rId5" Type="http://schemas.openxmlformats.org/officeDocument/2006/relationships/slideLayout" Target="../slideLayouts/slideLayout414.xml"/><Relationship Id="rId15" Type="http://schemas.openxmlformats.org/officeDocument/2006/relationships/slideLayout" Target="../slideLayouts/slideLayout424.xml"/><Relationship Id="rId23" Type="http://schemas.openxmlformats.org/officeDocument/2006/relationships/slideLayout" Target="../slideLayouts/slideLayout432.xml"/><Relationship Id="rId28" Type="http://schemas.openxmlformats.org/officeDocument/2006/relationships/slideLayout" Target="../slideLayouts/slideLayout437.xml"/><Relationship Id="rId10" Type="http://schemas.openxmlformats.org/officeDocument/2006/relationships/slideLayout" Target="../slideLayouts/slideLayout419.xml"/><Relationship Id="rId19" Type="http://schemas.openxmlformats.org/officeDocument/2006/relationships/slideLayout" Target="../slideLayouts/slideLayout428.xml"/><Relationship Id="rId31" Type="http://schemas.openxmlformats.org/officeDocument/2006/relationships/slideLayout" Target="../slideLayouts/slideLayout440.xml"/><Relationship Id="rId4" Type="http://schemas.openxmlformats.org/officeDocument/2006/relationships/slideLayout" Target="../slideLayouts/slideLayout413.xml"/><Relationship Id="rId9" Type="http://schemas.openxmlformats.org/officeDocument/2006/relationships/slideLayout" Target="../slideLayouts/slideLayout418.xml"/><Relationship Id="rId14" Type="http://schemas.openxmlformats.org/officeDocument/2006/relationships/slideLayout" Target="../slideLayouts/slideLayout423.xml"/><Relationship Id="rId22" Type="http://schemas.openxmlformats.org/officeDocument/2006/relationships/slideLayout" Target="../slideLayouts/slideLayout431.xml"/><Relationship Id="rId27" Type="http://schemas.openxmlformats.org/officeDocument/2006/relationships/slideLayout" Target="../slideLayouts/slideLayout436.xml"/><Relationship Id="rId30" Type="http://schemas.openxmlformats.org/officeDocument/2006/relationships/slideLayout" Target="../slideLayouts/slideLayout4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5.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image" Target="../media/image17.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theme" Target="../theme/theme6.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image" Target="../media/image30.png"/><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theme" Target="../theme/theme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image" Target="../media/image30.png"/><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theme" Target="../theme/theme9.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684785500"/>
      </p:ext>
    </p:extLst>
  </p:cSld>
  <p:clrMap bg1="lt1" tx1="dk1" bg2="lt2" tx2="dk2" accent1="accent1" accent2="accent2" accent3="accent3" accent4="accent4" accent5="accent5" accent6="accent6" hlink="hlink" folHlink="folHlink"/>
  <p:sldLayoutIdLst>
    <p:sldLayoutId id="2147485264" r:id="rId1"/>
    <p:sldLayoutId id="2147485265" r:id="rId2"/>
    <p:sldLayoutId id="2147485266" r:id="rId3"/>
    <p:sldLayoutId id="2147485267" r:id="rId4"/>
    <p:sldLayoutId id="2147485268" r:id="rId5"/>
    <p:sldLayoutId id="2147485269" r:id="rId6"/>
    <p:sldLayoutId id="2147485270" r:id="rId7"/>
    <p:sldLayoutId id="2147485271" r:id="rId8"/>
    <p:sldLayoutId id="2147485272" r:id="rId9"/>
    <p:sldLayoutId id="2147485273" r:id="rId10"/>
    <p:sldLayoutId id="2147485274" r:id="rId11"/>
    <p:sldLayoutId id="2147485275" r:id="rId12"/>
    <p:sldLayoutId id="2147485276" r:id="rId13"/>
    <p:sldLayoutId id="2147485277" r:id="rId14"/>
    <p:sldLayoutId id="2147485278" r:id="rId15"/>
    <p:sldLayoutId id="2147485279" r:id="rId16"/>
    <p:sldLayoutId id="2147485280" r:id="rId17"/>
    <p:sldLayoutId id="2147485281" r:id="rId18"/>
    <p:sldLayoutId id="2147485282" r:id="rId19"/>
    <p:sldLayoutId id="2147485283" r:id="rId20"/>
    <p:sldLayoutId id="2147485284" r:id="rId21"/>
    <p:sldLayoutId id="2147485285" r:id="rId22"/>
    <p:sldLayoutId id="2147485286" r:id="rId23"/>
    <p:sldLayoutId id="2147485287" r:id="rId24"/>
    <p:sldLayoutId id="2147485288" r:id="rId25"/>
    <p:sldLayoutId id="2147485289" r:id="rId26"/>
    <p:sldLayoutId id="2147485290" r:id="rId27"/>
    <p:sldLayoutId id="2147485291" r:id="rId28"/>
    <p:sldLayoutId id="2147485292" r:id="rId29"/>
    <p:sldLayoutId id="2147485293" r:id="rId30"/>
    <p:sldLayoutId id="2147485327" r:id="rId31"/>
    <p:sldLayoutId id="2147485330" r:id="rId32"/>
    <p:sldLayoutId id="2147485331" r:id="rId33"/>
    <p:sldLayoutId id="2147485333" r:id="rId34"/>
    <p:sldLayoutId id="2147485334" r:id="rId35"/>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554310556"/>
      </p:ext>
    </p:extLst>
  </p:cSld>
  <p:clrMap bg1="lt1" tx1="dk1" bg2="lt2" tx2="dk2" accent1="accent1" accent2="accent2" accent3="accent3" accent4="accent4" accent5="accent5" accent6="accent6" hlink="hlink" folHlink="folHlink"/>
  <p:sldLayoutIdLst>
    <p:sldLayoutId id="2147485296" r:id="rId1"/>
    <p:sldLayoutId id="2147485297" r:id="rId2"/>
    <p:sldLayoutId id="2147485298" r:id="rId3"/>
    <p:sldLayoutId id="2147485299" r:id="rId4"/>
    <p:sldLayoutId id="2147485300" r:id="rId5"/>
    <p:sldLayoutId id="2147485301" r:id="rId6"/>
    <p:sldLayoutId id="2147485302" r:id="rId7"/>
    <p:sldLayoutId id="2147485303" r:id="rId8"/>
    <p:sldLayoutId id="2147485304" r:id="rId9"/>
    <p:sldLayoutId id="2147485305" r:id="rId10"/>
    <p:sldLayoutId id="2147485306" r:id="rId11"/>
    <p:sldLayoutId id="2147485307" r:id="rId12"/>
    <p:sldLayoutId id="2147485308" r:id="rId13"/>
    <p:sldLayoutId id="2147485309" r:id="rId14"/>
    <p:sldLayoutId id="2147485310" r:id="rId15"/>
    <p:sldLayoutId id="2147485311" r:id="rId16"/>
    <p:sldLayoutId id="2147485312" r:id="rId17"/>
    <p:sldLayoutId id="2147485313" r:id="rId18"/>
    <p:sldLayoutId id="2147485314" r:id="rId19"/>
    <p:sldLayoutId id="2147485315" r:id="rId20"/>
    <p:sldLayoutId id="2147485316" r:id="rId21"/>
    <p:sldLayoutId id="2147485317" r:id="rId22"/>
    <p:sldLayoutId id="2147485318" r:id="rId23"/>
    <p:sldLayoutId id="2147485319" r:id="rId24"/>
    <p:sldLayoutId id="2147485320" r:id="rId25"/>
    <p:sldLayoutId id="2147485321" r:id="rId26"/>
    <p:sldLayoutId id="2147485322" r:id="rId27"/>
    <p:sldLayoutId id="2147485323" r:id="rId28"/>
    <p:sldLayoutId id="2147485324" r:id="rId29"/>
    <p:sldLayoutId id="2147485325" r:id="rId30"/>
    <p:sldLayoutId id="2147485326" r:id="rId31"/>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237" r:id="rId18"/>
    <p:sldLayoutId id="2147485238" r:id="rId19"/>
    <p:sldLayoutId id="2147485239"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0.xml"/></Relationships>
</file>

<file path=ppt/slides/_rels/slide11.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10.xml"/><Relationship Id="rId1" Type="http://schemas.openxmlformats.org/officeDocument/2006/relationships/slideLayout" Target="../slideLayouts/slideLayout395.xml"/><Relationship Id="rId5" Type="http://schemas.openxmlformats.org/officeDocument/2006/relationships/image" Target="../media/image157.emf"/><Relationship Id="rId4" Type="http://schemas.openxmlformats.org/officeDocument/2006/relationships/image" Target="../media/image15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8.xml"/></Relationships>
</file>

<file path=ppt/slides/_rels/slide13.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12.xml"/><Relationship Id="rId1" Type="http://schemas.openxmlformats.org/officeDocument/2006/relationships/slideLayout" Target="../slideLayouts/slideLayout380.xml"/><Relationship Id="rId5" Type="http://schemas.openxmlformats.org/officeDocument/2006/relationships/image" Target="../media/image160.emf"/><Relationship Id="rId4" Type="http://schemas.openxmlformats.org/officeDocument/2006/relationships/image" Target="../media/image159.emf"/></Relationships>
</file>

<file path=ppt/slides/_rels/slide14.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13.xml"/><Relationship Id="rId1" Type="http://schemas.openxmlformats.org/officeDocument/2006/relationships/slideLayout" Target="../slideLayouts/slideLayout400.xml"/><Relationship Id="rId6" Type="http://schemas.openxmlformats.org/officeDocument/2006/relationships/image" Target="../media/image161.emf"/><Relationship Id="rId5" Type="http://schemas.openxmlformats.org/officeDocument/2006/relationships/image" Target="../media/image160.emf"/><Relationship Id="rId4" Type="http://schemas.openxmlformats.org/officeDocument/2006/relationships/image" Target="../media/image159.emf"/></Relationships>
</file>

<file path=ppt/slides/_rels/slide15.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18" Type="http://schemas.openxmlformats.org/officeDocument/2006/relationships/image" Target="../media/image173.emf"/><Relationship Id="rId3" Type="http://schemas.openxmlformats.org/officeDocument/2006/relationships/image" Target="../media/image158.emf"/><Relationship Id="rId7" Type="http://schemas.openxmlformats.org/officeDocument/2006/relationships/image" Target="../media/image162.emf"/><Relationship Id="rId12" Type="http://schemas.openxmlformats.org/officeDocument/2006/relationships/image" Target="../media/image167.emf"/><Relationship Id="rId17" Type="http://schemas.openxmlformats.org/officeDocument/2006/relationships/image" Target="../media/image172.emf"/><Relationship Id="rId2" Type="http://schemas.openxmlformats.org/officeDocument/2006/relationships/notesSlide" Target="../notesSlides/notesSlide14.xml"/><Relationship Id="rId16" Type="http://schemas.openxmlformats.org/officeDocument/2006/relationships/image" Target="../media/image171.emf"/><Relationship Id="rId1" Type="http://schemas.openxmlformats.org/officeDocument/2006/relationships/slideLayout" Target="../slideLayouts/slideLayout400.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 Id="rId14" Type="http://schemas.openxmlformats.org/officeDocument/2006/relationships/image" Target="../media/image169.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8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4.emf"/><Relationship Id="rId5" Type="http://schemas.openxmlformats.org/officeDocument/2006/relationships/oleObject" Target="../embeddings/oleObject1.bin"/><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5.xml"/></Relationships>
</file>

<file path=ppt/slides/_rels/slide2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7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2.xml"/></Relationships>
</file>

<file path=ppt/slides/_rels/slide23.xml.rels><?xml version="1.0" encoding="UTF-8" standalone="yes"?>
<Relationships xmlns="http://schemas.openxmlformats.org/package/2006/relationships"><Relationship Id="rId8" Type="http://schemas.openxmlformats.org/officeDocument/2006/relationships/image" Target="../media/image178.emf"/><Relationship Id="rId13" Type="http://schemas.openxmlformats.org/officeDocument/2006/relationships/image" Target="../media/image180.emf"/><Relationship Id="rId3" Type="http://schemas.openxmlformats.org/officeDocument/2006/relationships/image" Target="../media/image176.emf"/><Relationship Id="rId7" Type="http://schemas.openxmlformats.org/officeDocument/2006/relationships/image" Target="../media/image162.emf"/><Relationship Id="rId12" Type="http://schemas.openxmlformats.org/officeDocument/2006/relationships/image" Target="../media/image166.emf"/><Relationship Id="rId2" Type="http://schemas.openxmlformats.org/officeDocument/2006/relationships/notesSlide" Target="../notesSlides/notesSlide21.xml"/><Relationship Id="rId1" Type="http://schemas.openxmlformats.org/officeDocument/2006/relationships/slideLayout" Target="../slideLayouts/slideLayout401.xml"/><Relationship Id="rId6" Type="http://schemas.openxmlformats.org/officeDocument/2006/relationships/image" Target="../media/image170.emf"/><Relationship Id="rId11" Type="http://schemas.openxmlformats.org/officeDocument/2006/relationships/image" Target="../media/image167.emf"/><Relationship Id="rId5" Type="http://schemas.openxmlformats.org/officeDocument/2006/relationships/image" Target="../media/image177.emf"/><Relationship Id="rId10" Type="http://schemas.openxmlformats.org/officeDocument/2006/relationships/image" Target="../media/image179.emf"/><Relationship Id="rId4" Type="http://schemas.openxmlformats.org/officeDocument/2006/relationships/image" Target="../media/image159.emf"/><Relationship Id="rId9" Type="http://schemas.openxmlformats.org/officeDocument/2006/relationships/image" Target="../media/image16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8.xml"/></Relationships>
</file>

<file path=ppt/slides/_rels/slide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xml"/><Relationship Id="rId1" Type="http://schemas.openxmlformats.org/officeDocument/2006/relationships/slideLayout" Target="../slideLayouts/slideLayout325.xml"/></Relationships>
</file>

<file path=ppt/slides/_rels/slide30.xml.rels><?xml version="1.0" encoding="UTF-8" standalone="yes"?>
<Relationships xmlns="http://schemas.openxmlformats.org/package/2006/relationships"><Relationship Id="rId8" Type="http://schemas.openxmlformats.org/officeDocument/2006/relationships/image" Target="../media/image186.jp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28.xml"/><Relationship Id="rId1" Type="http://schemas.openxmlformats.org/officeDocument/2006/relationships/slideLayout" Target="../slideLayouts/slideLayout381.xml"/><Relationship Id="rId6" Type="http://schemas.openxmlformats.org/officeDocument/2006/relationships/image" Target="../media/image184.png"/><Relationship Id="rId5" Type="http://schemas.openxmlformats.org/officeDocument/2006/relationships/image" Target="../media/image183.gif"/><Relationship Id="rId4" Type="http://schemas.openxmlformats.org/officeDocument/2006/relationships/image" Target="../media/image182.png"/><Relationship Id="rId9" Type="http://schemas.openxmlformats.org/officeDocument/2006/relationships/image" Target="../media/image187.png"/></Relationships>
</file>

<file path=ppt/slides/_rels/slide31.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emf"/><Relationship Id="rId2" Type="http://schemas.openxmlformats.org/officeDocument/2006/relationships/notesSlide" Target="../notesSlides/notesSlide29.xml"/><Relationship Id="rId1" Type="http://schemas.openxmlformats.org/officeDocument/2006/relationships/slideLayout" Target="../slideLayouts/slideLayout400.xml"/><Relationship Id="rId6" Type="http://schemas.openxmlformats.org/officeDocument/2006/relationships/image" Target="../media/image191.emf"/><Relationship Id="rId5" Type="http://schemas.openxmlformats.org/officeDocument/2006/relationships/image" Target="../media/image190.emf"/><Relationship Id="rId4" Type="http://schemas.openxmlformats.org/officeDocument/2006/relationships/image" Target="../media/image189.png"/></Relationships>
</file>

<file path=ppt/slides/_rels/slide32.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openxmlformats.org/officeDocument/2006/relationships/image" Target="../media/image208.png"/><Relationship Id="rId3" Type="http://schemas.openxmlformats.org/officeDocument/2006/relationships/image" Target="../media/image193.png"/><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7.png"/><Relationship Id="rId2" Type="http://schemas.openxmlformats.org/officeDocument/2006/relationships/notesSlide" Target="../notesSlides/notesSlide30.xml"/><Relationship Id="rId16" Type="http://schemas.openxmlformats.org/officeDocument/2006/relationships/image" Target="../media/image206.png"/><Relationship Id="rId1" Type="http://schemas.openxmlformats.org/officeDocument/2006/relationships/slideLayout" Target="../slideLayouts/slideLayout400.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19" Type="http://schemas.openxmlformats.org/officeDocument/2006/relationships/image" Target="../media/image209.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8.xml"/></Relationships>
</file>

<file path=ppt/slides/_rels/slide34.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notesSlide" Target="../notesSlides/notesSlide32.xml"/><Relationship Id="rId1" Type="http://schemas.openxmlformats.org/officeDocument/2006/relationships/slideLayout" Target="../slideLayouts/slideLayout405.xml"/><Relationship Id="rId5" Type="http://schemas.openxmlformats.org/officeDocument/2006/relationships/image" Target="../media/image212.emf"/><Relationship Id="rId4" Type="http://schemas.openxmlformats.org/officeDocument/2006/relationships/image" Target="../media/image21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7.xml"/></Relationships>
</file>

<file path=ppt/slides/_rels/slide37.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35.xml"/><Relationship Id="rId1" Type="http://schemas.openxmlformats.org/officeDocument/2006/relationships/slideLayout" Target="../slideLayouts/slideLayout400.xml"/><Relationship Id="rId4" Type="http://schemas.openxmlformats.org/officeDocument/2006/relationships/image" Target="../media/image19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0.xml"/></Relationships>
</file>

<file path=ppt/slides/_rels/slide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4.xml"/><Relationship Id="rId1" Type="http://schemas.openxmlformats.org/officeDocument/2006/relationships/slideLayout" Target="../slideLayouts/slideLayout325.xml"/></Relationships>
</file>

<file path=ppt/slides/_rels/slide4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slideLayout" Target="../slideLayouts/slideLayout382.xml"/><Relationship Id="rId1" Type="http://schemas.openxmlformats.org/officeDocument/2006/relationships/tags" Target="../tags/tag2.xml"/></Relationships>
</file>

<file path=ppt/slides/_rels/slide4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8.xml"/><Relationship Id="rId1" Type="http://schemas.openxmlformats.org/officeDocument/2006/relationships/slideLayout" Target="../slideLayouts/slideLayout38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8.xml"/></Relationships>
</file>

<file path=ppt/slides/_rels/slide4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400.xml"/></Relationships>
</file>

<file path=ppt/slides/_rels/slide4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0.xml"/><Relationship Id="rId1" Type="http://schemas.openxmlformats.org/officeDocument/2006/relationships/slideLayout" Target="../slideLayouts/slideLayout40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00.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2.xml"/><Relationship Id="rId1" Type="http://schemas.openxmlformats.org/officeDocument/2006/relationships/slideLayout" Target="../slideLayouts/slideLayout40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0.xml"/></Relationships>
</file>

<file path=ppt/slides/_rels/slide52.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notesSlide" Target="../notesSlides/notesSlide46.xml"/><Relationship Id="rId1" Type="http://schemas.openxmlformats.org/officeDocument/2006/relationships/slideLayout" Target="../slideLayouts/slideLayout378.xml"/></Relationships>
</file>

<file path=ppt/slides/_rels/slide5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7.xml"/><Relationship Id="rId1" Type="http://schemas.openxmlformats.org/officeDocument/2006/relationships/slideLayout" Target="../slideLayouts/slideLayout383.xml"/><Relationship Id="rId4" Type="http://schemas.openxmlformats.org/officeDocument/2006/relationships/image" Target="../media/image218.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8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0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84.xml"/></Relationships>
</file>

<file path=ppt/slides/_rels/slide6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8.xml"/><Relationship Id="rId1" Type="http://schemas.openxmlformats.org/officeDocument/2006/relationships/slideLayout" Target="../slideLayouts/slideLayout390.xml"/><Relationship Id="rId5" Type="http://schemas.openxmlformats.org/officeDocument/2006/relationships/image" Target="../media/image222.png"/><Relationship Id="rId4" Type="http://schemas.openxmlformats.org/officeDocument/2006/relationships/image" Target="../media/image2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9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78.xml"/><Relationship Id="rId1" Type="http://schemas.openxmlformats.org/officeDocument/2006/relationships/customXml" Target="../../customXml/item4.xml"/><Relationship Id="rId4" Type="http://schemas.openxmlformats.org/officeDocument/2006/relationships/image" Target="../media/image223.emf"/></Relationships>
</file>

<file path=ppt/slides/_rels/slide69.xml.rels><?xml version="1.0" encoding="UTF-8" standalone="yes"?>
<Relationships xmlns="http://schemas.openxmlformats.org/package/2006/relationships"><Relationship Id="rId3" Type="http://schemas.openxmlformats.org/officeDocument/2006/relationships/image" Target="../media/image223.emf"/><Relationship Id="rId7"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392.xml"/><Relationship Id="rId6" Type="http://schemas.openxmlformats.org/officeDocument/2006/relationships/image" Target="../media/image226.png"/><Relationship Id="rId5" Type="http://schemas.openxmlformats.org/officeDocument/2006/relationships/image" Target="../media/image225.jpeg"/><Relationship Id="rId4" Type="http://schemas.openxmlformats.org/officeDocument/2006/relationships/image" Target="../media/image224.emf"/></Relationships>
</file>

<file path=ppt/slides/_rels/slide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3" Type="http://schemas.openxmlformats.org/officeDocument/2006/relationships/image" Target="../media/image127.png"/><Relationship Id="rId21" Type="http://schemas.openxmlformats.org/officeDocument/2006/relationships/image" Target="../media/image145.jpg"/><Relationship Id="rId7" Type="http://schemas.openxmlformats.org/officeDocument/2006/relationships/image" Target="../media/image131.png"/><Relationship Id="rId12" Type="http://schemas.openxmlformats.org/officeDocument/2006/relationships/image" Target="../media/image136.jpeg"/><Relationship Id="rId17" Type="http://schemas.openxmlformats.org/officeDocument/2006/relationships/image" Target="../media/image141.png"/><Relationship Id="rId2" Type="http://schemas.openxmlformats.org/officeDocument/2006/relationships/notesSlide" Target="../notesSlides/notesSlide6.xml"/><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76.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9.png"/><Relationship Id="rId23" Type="http://schemas.openxmlformats.org/officeDocument/2006/relationships/image" Target="../media/image147.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92.xml"/></Relationships>
</file>

<file path=ppt/slides/_rels/slide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emf"/><Relationship Id="rId7" Type="http://schemas.openxmlformats.org/officeDocument/2006/relationships/image" Target="../media/image152.pn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jpg"/></Relationships>
</file>

<file path=ppt/slides/_rels/slide9.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8.xml"/><Relationship Id="rId1" Type="http://schemas.openxmlformats.org/officeDocument/2006/relationships/slideLayout" Target="../slideLayouts/slideLayout2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a:t>
            </a:r>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dirty="0"/>
              <a:t>Eoin Carroll</a:t>
            </a: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882" y="0"/>
            <a:ext cx="12434711" cy="544019"/>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7015" algn="ctr" defTabSz="932597" fontAlgn="auto">
              <a:spcAft>
                <a:spcPts val="0"/>
              </a:spcAft>
            </a:pPr>
            <a:r>
              <a:rPr lang="en-US" sz="2856" dirty="0">
                <a:solidFill>
                  <a:prstClr val="white"/>
                </a:solidFill>
                <a:latin typeface="Segoe UI Light"/>
              </a:rPr>
              <a:t>The three ways to host your applications on the Microsoft Azure Platform</a:t>
            </a:r>
          </a:p>
        </p:txBody>
      </p:sp>
      <p:grpSp>
        <p:nvGrpSpPr>
          <p:cNvPr id="12" name="Group 11"/>
          <p:cNvGrpSpPr/>
          <p:nvPr/>
        </p:nvGrpSpPr>
        <p:grpSpPr>
          <a:xfrm>
            <a:off x="868903" y="1966464"/>
            <a:ext cx="10698671" cy="3873194"/>
            <a:chOff x="242716" y="1928081"/>
            <a:chExt cx="10489845" cy="3797594"/>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pPr>
              <a:endParaRPr lang="en-US" sz="1836">
                <a:solidFill>
                  <a:srgbClr val="343434"/>
                </a:solidFill>
                <a:latin typeface="Segoe UI"/>
              </a:endParaRPr>
            </a:p>
          </p:txBody>
        </p:sp>
        <p:sp>
          <p:nvSpPr>
            <p:cNvPr id="6" name="TextBox 5"/>
            <p:cNvSpPr txBox="1"/>
            <p:nvPr/>
          </p:nvSpPr>
          <p:spPr>
            <a:xfrm>
              <a:off x="242716" y="4628708"/>
              <a:ext cx="4555066" cy="1075555"/>
            </a:xfrm>
            <a:prstGeom prst="rect">
              <a:avLst/>
            </a:prstGeom>
            <a:noFill/>
          </p:spPr>
          <p:txBody>
            <a:bodyPr wrap="square" rtlCol="0">
              <a:spAutoFit/>
            </a:bodyPr>
            <a:lstStyle/>
            <a:p>
              <a:pPr algn="ctr" defTabSz="932597" eaLnBrk="1" fontAlgn="auto" hangingPunct="1">
                <a:spcBef>
                  <a:spcPts val="0"/>
                </a:spcBef>
                <a:spcAft>
                  <a:spcPts val="0"/>
                </a:spcAft>
              </a:pPr>
              <a:r>
                <a:rPr lang="en-US" sz="3264" dirty="0">
                  <a:solidFill>
                    <a:srgbClr val="FFFFFF"/>
                  </a:solidFill>
                  <a:latin typeface="Segoe UI Light"/>
                  <a:ea typeface="+mn-ea"/>
                </a:rPr>
                <a:t>Infrastructure as a Service</a:t>
              </a:r>
            </a:p>
            <a:p>
              <a:pPr algn="ctr" defTabSz="932597" eaLnBrk="1" fontAlgn="auto" hangingPunct="1">
                <a:spcBef>
                  <a:spcPts val="0"/>
                </a:spcBef>
                <a:spcAft>
                  <a:spcPts val="0"/>
                </a:spcAft>
              </a:pPr>
              <a:r>
                <a:rPr lang="en-US" sz="3264" dirty="0">
                  <a:solidFill>
                    <a:srgbClr val="FFFFFF"/>
                  </a:solidFill>
                  <a:latin typeface="Segoe UI Light"/>
                  <a:ea typeface="+mn-ea"/>
                </a:rPr>
                <a:t>IaaS</a:t>
              </a: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96967"/>
            </a:xfrm>
            <a:prstGeom prst="rect">
              <a:avLst/>
            </a:prstGeom>
            <a:noFill/>
          </p:spPr>
          <p:txBody>
            <a:bodyPr wrap="square" rtlCol="0">
              <a:spAutoFit/>
            </a:bodyPr>
            <a:lstStyle/>
            <a:p>
              <a:pPr algn="ctr" defTabSz="932597" eaLnBrk="1" fontAlgn="auto" hangingPunct="1">
                <a:spcBef>
                  <a:spcPts val="0"/>
                </a:spcBef>
                <a:spcAft>
                  <a:spcPts val="0"/>
                </a:spcAft>
              </a:pPr>
              <a:r>
                <a:rPr lang="en-US" sz="3264" dirty="0">
                  <a:solidFill>
                    <a:srgbClr val="FFFFFF"/>
                  </a:solidFill>
                  <a:latin typeface="Segoe UI Light"/>
                  <a:ea typeface="+mn-ea"/>
                </a:rPr>
                <a:t>Platform as a Service</a:t>
              </a:r>
            </a:p>
            <a:p>
              <a:pPr algn="ctr" defTabSz="932597" eaLnBrk="1" fontAlgn="auto" hangingPunct="1">
                <a:spcBef>
                  <a:spcPts val="0"/>
                </a:spcBef>
                <a:spcAft>
                  <a:spcPts val="0"/>
                </a:spcAft>
              </a:pPr>
              <a:r>
                <a:rPr lang="en-US" sz="3264" dirty="0">
                  <a:solidFill>
                    <a:srgbClr val="FFFFFF"/>
                  </a:solidFill>
                  <a:latin typeface="Segoe UI Light"/>
                  <a:ea typeface="+mn-ea"/>
                </a:rPr>
                <a:t>PaaS</a:t>
              </a:r>
            </a:p>
          </p:txBody>
        </p:sp>
      </p:grpSp>
      <p:sp>
        <p:nvSpPr>
          <p:cNvPr id="14" name="Title 13"/>
          <p:cNvSpPr>
            <a:spLocks noGrp="1"/>
          </p:cNvSpPr>
          <p:nvPr>
            <p:ph type="title"/>
          </p:nvPr>
        </p:nvSpPr>
        <p:spPr/>
        <p:txBody>
          <a:bodyPr/>
          <a:lstStyle/>
          <a:p>
            <a:r>
              <a:rPr lang="en-US" dirty="0"/>
              <a:t>Host your applications on Azure</a:t>
            </a:r>
          </a:p>
        </p:txBody>
      </p:sp>
    </p:spTree>
    <p:extLst>
      <p:ext uri="{BB962C8B-B14F-4D97-AF65-F5344CB8AC3E}">
        <p14:creationId xmlns:p14="http://schemas.microsoft.com/office/powerpoint/2010/main" val="8574990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619281" y="1482716"/>
            <a:ext cx="8474626" cy="408907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pPr>
            <a:endParaRPr lang="en-US" sz="1632">
              <a:solidFill>
                <a:prstClr val="black"/>
              </a:solidFill>
              <a:latin typeface="Segoe UI"/>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93676" y="2722594"/>
            <a:ext cx="1623108" cy="166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272861" y="3207944"/>
            <a:ext cx="2521345" cy="163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580473" y="4991635"/>
            <a:ext cx="1097201" cy="43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882" y="584497"/>
            <a:ext cx="11252766" cy="612021"/>
          </a:xfrm>
          <a:prstGeom prst="rect">
            <a:avLst/>
          </a:prstGeom>
        </p:spPr>
        <p:txBody>
          <a:bodyPr>
            <a:noAutofit/>
          </a:bodyPr>
          <a:lstStyle/>
          <a:p>
            <a:r>
              <a:rPr lang="en-US" sz="4080" dirty="0">
                <a:solidFill>
                  <a:srgbClr val="92D050"/>
                </a:solidFill>
                <a:sym typeface="Wingdings" panose="05000000000000000000" pitchFamily="2" charset="2"/>
              </a:rPr>
              <a:t> </a:t>
            </a:r>
            <a:r>
              <a:rPr lang="en-US" sz="4080" dirty="0">
                <a:solidFill>
                  <a:schemeClr val="bg2"/>
                </a:solidFill>
                <a:sym typeface="Wingdings" panose="05000000000000000000" pitchFamily="2" charset="2"/>
              </a:rPr>
              <a:t>Y</a:t>
            </a:r>
            <a:r>
              <a:rPr lang="en-US" sz="4080" dirty="0">
                <a:solidFill>
                  <a:schemeClr val="bg2"/>
                </a:solidFill>
              </a:rPr>
              <a:t>our application code</a:t>
            </a:r>
          </a:p>
          <a:p>
            <a:endParaRPr lang="en-US" sz="4080" dirty="0"/>
          </a:p>
        </p:txBody>
      </p:sp>
      <p:sp>
        <p:nvSpPr>
          <p:cNvPr id="11" name="Subtitle 5"/>
          <p:cNvSpPr txBox="1">
            <a:spLocks/>
          </p:cNvSpPr>
          <p:nvPr/>
        </p:nvSpPr>
        <p:spPr>
          <a:xfrm>
            <a:off x="591179" y="1160166"/>
            <a:ext cx="11254112" cy="613529"/>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32597" fontAlgn="auto">
              <a:spcBef>
                <a:spcPts val="1020"/>
              </a:spcBef>
              <a:spcAft>
                <a:spcPts val="0"/>
              </a:spcAft>
            </a:pPr>
            <a:r>
              <a:rPr lang="en-US" sz="4080" dirty="0">
                <a:solidFill>
                  <a:srgbClr val="92D050"/>
                </a:solidFill>
                <a:latin typeface="Segoe UI Light"/>
                <a:sym typeface="Wingdings" panose="05000000000000000000" pitchFamily="2" charset="2"/>
              </a:rPr>
              <a:t> </a:t>
            </a:r>
            <a:r>
              <a:rPr lang="en-US" altLang="zh-CN" sz="4080" dirty="0">
                <a:solidFill>
                  <a:srgbClr val="D2D2D2"/>
                </a:solidFill>
                <a:latin typeface="Segoe UI Light"/>
                <a:sym typeface="Wingdings" panose="05000000000000000000" pitchFamily="2" charset="2"/>
              </a:rPr>
              <a:t>Required resources</a:t>
            </a:r>
            <a:endParaRPr lang="en-US" sz="4080" dirty="0">
              <a:solidFill>
                <a:srgbClr val="FFFFFF"/>
              </a:solidFill>
              <a:latin typeface="Segoe UI Light"/>
            </a:endParaRPr>
          </a:p>
        </p:txBody>
      </p:sp>
      <p:sp>
        <p:nvSpPr>
          <p:cNvPr id="12" name="Subtitle 5"/>
          <p:cNvSpPr txBox="1">
            <a:spLocks/>
          </p:cNvSpPr>
          <p:nvPr/>
        </p:nvSpPr>
        <p:spPr>
          <a:xfrm>
            <a:off x="591178" y="1160166"/>
            <a:ext cx="11254112" cy="613529"/>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32597" fontAlgn="auto">
              <a:spcBef>
                <a:spcPts val="1020"/>
              </a:spcBef>
              <a:spcAft>
                <a:spcPts val="0"/>
              </a:spcAft>
            </a:pPr>
            <a:r>
              <a:rPr lang="en-US" sz="4080" dirty="0">
                <a:solidFill>
                  <a:srgbClr val="92D050"/>
                </a:solidFill>
                <a:latin typeface="Segoe UI Light"/>
                <a:sym typeface="Wingdings" panose="05000000000000000000" pitchFamily="2" charset="2"/>
              </a:rPr>
              <a:t> </a:t>
            </a:r>
            <a:r>
              <a:rPr lang="en-US" sz="4080" dirty="0">
                <a:solidFill>
                  <a:srgbClr val="D2D2D2"/>
                </a:solidFill>
                <a:latin typeface="Segoe UI Light"/>
                <a:sym typeface="Wingdings" panose="05000000000000000000" pitchFamily="2" charset="2"/>
              </a:rPr>
              <a:t>Y</a:t>
            </a:r>
            <a:r>
              <a:rPr lang="en-US" sz="4080" dirty="0">
                <a:solidFill>
                  <a:srgbClr val="D2D2D2"/>
                </a:solidFill>
                <a:latin typeface="Segoe UI Light"/>
              </a:rPr>
              <a:t>our </a:t>
            </a:r>
            <a:r>
              <a:rPr lang="en-US" altLang="zh-CN" sz="4080" dirty="0">
                <a:solidFill>
                  <a:srgbClr val="D2D2D2"/>
                </a:solidFill>
                <a:latin typeface="Segoe UI"/>
              </a:rPr>
              <a:t>infrastructure </a:t>
            </a:r>
            <a:r>
              <a:rPr lang="en-US" sz="4080" dirty="0">
                <a:solidFill>
                  <a:srgbClr val="D2D2D2"/>
                </a:solidFill>
                <a:latin typeface="Segoe UI"/>
              </a:rPr>
              <a:t>code</a:t>
            </a:r>
          </a:p>
          <a:p>
            <a:pPr defTabSz="932597" fontAlgn="auto">
              <a:spcBef>
                <a:spcPts val="1020"/>
              </a:spcBef>
              <a:spcAft>
                <a:spcPts val="0"/>
              </a:spcAft>
            </a:pPr>
            <a:endParaRPr lang="en-US" sz="4080" dirty="0">
              <a:solidFill>
                <a:srgbClr val="FFFFFF"/>
              </a:solidFill>
              <a:latin typeface="Segoe UI Ligh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80924" y="1452724"/>
            <a:ext cx="8474626" cy="408907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pPr>
            <a:endParaRPr lang="en-US" sz="1632">
              <a:solidFill>
                <a:prstClr val="black"/>
              </a:solidFill>
              <a:latin typeface="Segoe UI"/>
            </a:endParaRPr>
          </a:p>
        </p:txBody>
      </p:sp>
      <p:sp>
        <p:nvSpPr>
          <p:cNvPr id="2" name="Bent Arrow 1"/>
          <p:cNvSpPr/>
          <p:nvPr/>
        </p:nvSpPr>
        <p:spPr>
          <a:xfrm flipV="1">
            <a:off x="2236560" y="2659435"/>
            <a:ext cx="3284353" cy="14710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343434"/>
              </a:solidFill>
              <a:latin typeface="Segoe UI"/>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17743" y="758313"/>
            <a:ext cx="1623108" cy="166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503318" y="2969038"/>
            <a:ext cx="2521345" cy="163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917938" y="4807292"/>
            <a:ext cx="939376" cy="37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440851" y="786457"/>
            <a:ext cx="1623108" cy="166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504445" y="2969038"/>
            <a:ext cx="1353488" cy="122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909446" y="2109968"/>
            <a:ext cx="991332" cy="467364"/>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869721" y="177989"/>
            <a:ext cx="5853254" cy="1054585"/>
          </a:xfrm>
          <a:prstGeom prst="rect">
            <a:avLst/>
          </a:prstGeom>
          <a:noFill/>
        </p:spPr>
        <p:txBody>
          <a:bodyPr wrap="square" rtlCol="0">
            <a:spAutoFit/>
          </a:bodyPr>
          <a:lstStyle/>
          <a:p>
            <a:pPr defTabSz="932597" eaLnBrk="1" fontAlgn="auto" hangingPunct="1">
              <a:spcBef>
                <a:spcPts val="0"/>
              </a:spcBef>
              <a:spcAft>
                <a:spcPts val="0"/>
              </a:spcAft>
            </a:pPr>
            <a:r>
              <a:rPr lang="en-US" altLang="zh-CN" sz="6119" dirty="0">
                <a:solidFill>
                  <a:srgbClr val="FFFFFF"/>
                </a:solidFill>
                <a:latin typeface="Aharoni" panose="02010803020104030203" pitchFamily="2" charset="-79"/>
                <a:ea typeface="+mn-ea"/>
                <a:cs typeface="Aharoni" panose="02010803020104030203" pitchFamily="2" charset="-79"/>
              </a:rPr>
              <a:t>Automation</a:t>
            </a:r>
            <a:endParaRPr lang="en-US" sz="6119" dirty="0">
              <a:solidFill>
                <a:srgbClr val="FFFFFF"/>
              </a:solidFill>
              <a:latin typeface="Aharoni" panose="02010803020104030203" pitchFamily="2" charset="-79"/>
              <a:ea typeface="+mn-ea"/>
              <a:cs typeface="Aharoni" panose="02010803020104030203" pitchFamily="2" charset="-79"/>
            </a:endParaRPr>
          </a:p>
        </p:txBody>
      </p:sp>
      <p:sp>
        <p:nvSpPr>
          <p:cNvPr id="27" name="TextBox 26"/>
          <p:cNvSpPr txBox="1"/>
          <p:nvPr/>
        </p:nvSpPr>
        <p:spPr>
          <a:xfrm>
            <a:off x="4618402" y="2265057"/>
            <a:ext cx="6092784" cy="734534"/>
          </a:xfrm>
          <a:prstGeom prst="rect">
            <a:avLst/>
          </a:prstGeom>
          <a:noFill/>
        </p:spPr>
        <p:txBody>
          <a:bodyPr wrap="square" rtlCol="0">
            <a:spAutoFit/>
          </a:bodyPr>
          <a:lstStyle/>
          <a:p>
            <a:pPr defTabSz="932597" eaLnBrk="1" fontAlgn="auto" hangingPunct="1">
              <a:spcBef>
                <a:spcPts val="0"/>
              </a:spcBef>
              <a:spcAft>
                <a:spcPts val="0"/>
              </a:spcAft>
            </a:pPr>
            <a:r>
              <a:rPr lang="en-US" altLang="zh-CN" sz="4080" dirty="0">
                <a:solidFill>
                  <a:srgbClr val="FFFFFF"/>
                </a:solidFill>
                <a:latin typeface="Aharoni" panose="02010803020104030203" pitchFamily="2" charset="-79"/>
                <a:ea typeface="+mn-ea"/>
                <a:cs typeface="Aharoni" panose="02010803020104030203" pitchFamily="2" charset="-79"/>
              </a:rPr>
              <a:t>Continuous Deployment</a:t>
            </a:r>
            <a:endParaRPr lang="en-US" sz="4080" dirty="0">
              <a:solidFill>
                <a:srgbClr val="FFFFFF"/>
              </a:solidFill>
              <a:latin typeface="Aharoni" panose="02010803020104030203" pitchFamily="2" charset="-79"/>
              <a:ea typeface="+mn-ea"/>
              <a:cs typeface="Aharoni" panose="02010803020104030203" pitchFamily="2" charset="-79"/>
            </a:endParaRPr>
          </a:p>
        </p:txBody>
      </p:sp>
      <p:sp>
        <p:nvSpPr>
          <p:cNvPr id="28" name="TextBox 27"/>
          <p:cNvSpPr txBox="1"/>
          <p:nvPr/>
        </p:nvSpPr>
        <p:spPr>
          <a:xfrm>
            <a:off x="7221697" y="1791093"/>
            <a:ext cx="5207114" cy="606488"/>
          </a:xfrm>
          <a:prstGeom prst="rect">
            <a:avLst/>
          </a:prstGeom>
          <a:noFill/>
        </p:spPr>
        <p:txBody>
          <a:bodyPr wrap="square" rtlCol="0">
            <a:spAutoFit/>
          </a:bodyPr>
          <a:lstStyle/>
          <a:p>
            <a:pPr defTabSz="932597" eaLnBrk="1" fontAlgn="auto" hangingPunct="1">
              <a:spcBef>
                <a:spcPts val="0"/>
              </a:spcBef>
              <a:spcAft>
                <a:spcPts val="0"/>
              </a:spcAft>
            </a:pPr>
            <a:r>
              <a:rPr lang="en-US" altLang="zh-CN" sz="3264" dirty="0">
                <a:solidFill>
                  <a:srgbClr val="FFFFFF"/>
                </a:solidFill>
                <a:latin typeface="Aharoni" panose="02010803020104030203" pitchFamily="2" charset="-79"/>
                <a:ea typeface="+mn-ea"/>
                <a:cs typeface="Aharoni" panose="02010803020104030203" pitchFamily="2" charset="-79"/>
              </a:rPr>
              <a:t>Versioning environments</a:t>
            </a:r>
            <a:endParaRPr lang="en-US" sz="3264" dirty="0">
              <a:solidFill>
                <a:srgbClr val="FFFFFF"/>
              </a:solidFill>
              <a:latin typeface="Aharoni" panose="02010803020104030203" pitchFamily="2" charset="-79"/>
              <a:ea typeface="+mn-ea"/>
              <a:cs typeface="Aharoni" panose="02010803020104030203" pitchFamily="2" charset="-79"/>
            </a:endParaRPr>
          </a:p>
        </p:txBody>
      </p:sp>
      <p:sp>
        <p:nvSpPr>
          <p:cNvPr id="29" name="TextBox 28"/>
          <p:cNvSpPr txBox="1"/>
          <p:nvPr/>
        </p:nvSpPr>
        <p:spPr>
          <a:xfrm rot="5400000">
            <a:off x="9628209" y="3655955"/>
            <a:ext cx="3234749" cy="1246655"/>
          </a:xfrm>
          <a:prstGeom prst="rect">
            <a:avLst/>
          </a:prstGeom>
          <a:noFill/>
        </p:spPr>
        <p:txBody>
          <a:bodyPr wrap="square" rtlCol="0">
            <a:spAutoFit/>
          </a:bodyPr>
          <a:lstStyle/>
          <a:p>
            <a:pPr defTabSz="932597" eaLnBrk="1" fontAlgn="auto" hangingPunct="1">
              <a:spcBef>
                <a:spcPts val="0"/>
              </a:spcBef>
              <a:spcAft>
                <a:spcPts val="0"/>
              </a:spcAft>
            </a:pPr>
            <a:r>
              <a:rPr lang="en-US" altLang="zh-CN" sz="7343" dirty="0">
                <a:solidFill>
                  <a:srgbClr val="FFFFFF"/>
                </a:solidFill>
                <a:latin typeface="Aharoni" panose="02010803020104030203" pitchFamily="2" charset="-79"/>
                <a:ea typeface="+mn-ea"/>
                <a:cs typeface="Aharoni" panose="02010803020104030203" pitchFamily="2" charset="-79"/>
              </a:rPr>
              <a:t>Agility</a:t>
            </a:r>
            <a:endParaRPr lang="en-US" sz="4896" dirty="0">
              <a:solidFill>
                <a:srgbClr val="FFFFFF"/>
              </a:solidFill>
              <a:latin typeface="Aharoni" panose="02010803020104030203" pitchFamily="2" charset="-79"/>
              <a:ea typeface="+mn-ea"/>
              <a:cs typeface="Aharoni" panose="02010803020104030203" pitchFamily="2" charset="-79"/>
            </a:endParaRPr>
          </a:p>
        </p:txBody>
      </p:sp>
      <p:sp>
        <p:nvSpPr>
          <p:cNvPr id="30" name="TextBox 29"/>
          <p:cNvSpPr txBox="1"/>
          <p:nvPr/>
        </p:nvSpPr>
        <p:spPr>
          <a:xfrm>
            <a:off x="4135436" y="1076462"/>
            <a:ext cx="6320113" cy="798558"/>
          </a:xfrm>
          <a:prstGeom prst="rect">
            <a:avLst/>
          </a:prstGeom>
          <a:noFill/>
        </p:spPr>
        <p:txBody>
          <a:bodyPr wrap="square" rtlCol="0">
            <a:spAutoFit/>
          </a:bodyPr>
          <a:lstStyle/>
          <a:p>
            <a:pPr defTabSz="932597" eaLnBrk="1" fontAlgn="auto" hangingPunct="1">
              <a:spcBef>
                <a:spcPts val="0"/>
              </a:spcBef>
              <a:spcAft>
                <a:spcPts val="0"/>
              </a:spcAft>
            </a:pPr>
            <a:r>
              <a:rPr lang="en-US" altLang="zh-CN" sz="4488" dirty="0">
                <a:solidFill>
                  <a:srgbClr val="FFFFFF"/>
                </a:solidFill>
                <a:latin typeface="Aharoni" panose="02010803020104030203" pitchFamily="2" charset="-79"/>
                <a:ea typeface="+mn-ea"/>
                <a:cs typeface="Aharoni" panose="02010803020104030203" pitchFamily="2" charset="-79"/>
              </a:rPr>
              <a:t>Reduced cycle time</a:t>
            </a:r>
            <a:endParaRPr lang="en-US" sz="4488" dirty="0">
              <a:solidFill>
                <a:srgbClr val="FFFFFF"/>
              </a:solidFill>
              <a:latin typeface="Aharoni" panose="02010803020104030203" pitchFamily="2" charset="-79"/>
              <a:ea typeface="+mn-ea"/>
              <a:cs typeface="Aharoni" panose="02010803020104030203" pitchFamily="2" charset="-79"/>
            </a:endParaRPr>
          </a:p>
        </p:txBody>
      </p:sp>
      <p:sp>
        <p:nvSpPr>
          <p:cNvPr id="31" name="TextBox 30"/>
          <p:cNvSpPr txBox="1"/>
          <p:nvPr/>
        </p:nvSpPr>
        <p:spPr>
          <a:xfrm>
            <a:off x="929375" y="4107157"/>
            <a:ext cx="6954740" cy="1502945"/>
          </a:xfrm>
          <a:prstGeom prst="rect">
            <a:avLst/>
          </a:prstGeom>
          <a:noFill/>
        </p:spPr>
        <p:txBody>
          <a:bodyPr wrap="square" rtlCol="0">
            <a:spAutoFit/>
          </a:bodyPr>
          <a:lstStyle/>
          <a:p>
            <a:pPr defTabSz="932597" eaLnBrk="1" fontAlgn="auto" hangingPunct="1">
              <a:spcBef>
                <a:spcPts val="0"/>
              </a:spcBef>
              <a:spcAft>
                <a:spcPts val="0"/>
              </a:spcAft>
            </a:pPr>
            <a:r>
              <a:rPr lang="en-US" altLang="zh-CN" sz="4488" dirty="0">
                <a:solidFill>
                  <a:srgbClr val="FFFFFF"/>
                </a:solidFill>
                <a:latin typeface="Aharoni" panose="02010803020104030203" pitchFamily="2" charset="-79"/>
                <a:ea typeface="+mn-ea"/>
                <a:cs typeface="Aharoni" panose="02010803020104030203" pitchFamily="2" charset="-79"/>
              </a:rPr>
              <a:t>Continuous        </a:t>
            </a:r>
          </a:p>
          <a:p>
            <a:pPr defTabSz="932597" eaLnBrk="1" fontAlgn="auto" hangingPunct="1">
              <a:spcBef>
                <a:spcPts val="0"/>
              </a:spcBef>
              <a:spcAft>
                <a:spcPts val="0"/>
              </a:spcAft>
            </a:pPr>
            <a:r>
              <a:rPr lang="en-US" altLang="zh-CN" sz="4488" dirty="0">
                <a:solidFill>
                  <a:srgbClr val="FFFFFF"/>
                </a:solidFill>
                <a:latin typeface="Aharoni" panose="02010803020104030203" pitchFamily="2" charset="-79"/>
                <a:ea typeface="+mn-ea"/>
                <a:cs typeface="Aharoni" panose="02010803020104030203" pitchFamily="2" charset="-79"/>
              </a:rPr>
              <a:t>       Improvements</a:t>
            </a:r>
            <a:endParaRPr lang="en-US" sz="4488" dirty="0">
              <a:solidFill>
                <a:srgbClr val="FFFFFF"/>
              </a:solidFill>
              <a:latin typeface="Aharoni" panose="02010803020104030203" pitchFamily="2" charset="-79"/>
              <a:ea typeface="+mn-ea"/>
              <a:cs typeface="Aharoni" panose="02010803020104030203" pitchFamily="2" charset="-79"/>
            </a:endParaRPr>
          </a:p>
        </p:txBody>
      </p:sp>
      <p:sp>
        <p:nvSpPr>
          <p:cNvPr id="32" name="TextBox 31"/>
          <p:cNvSpPr txBox="1"/>
          <p:nvPr/>
        </p:nvSpPr>
        <p:spPr>
          <a:xfrm>
            <a:off x="6214878" y="3417410"/>
            <a:ext cx="3850607" cy="3778712"/>
          </a:xfrm>
          <a:prstGeom prst="rect">
            <a:avLst/>
          </a:prstGeom>
          <a:noFill/>
        </p:spPr>
        <p:txBody>
          <a:bodyPr wrap="square" rtlCol="0">
            <a:prstTxWarp prst="textCircle">
              <a:avLst>
                <a:gd name="adj" fmla="val 15919677"/>
              </a:avLst>
            </a:prstTxWarp>
            <a:spAutoFit/>
          </a:bodyPr>
          <a:lstStyle/>
          <a:p>
            <a:pPr defTabSz="932597" eaLnBrk="1" fontAlgn="auto" hangingPunct="1">
              <a:spcBef>
                <a:spcPts val="0"/>
              </a:spcBef>
              <a:spcAft>
                <a:spcPts val="0"/>
              </a:spcAft>
            </a:pPr>
            <a:r>
              <a:rPr lang="en-US" altLang="zh-CN" sz="4896" dirty="0">
                <a:solidFill>
                  <a:srgbClr val="FFFFFF"/>
                </a:solidFill>
                <a:latin typeface="Aharoni" panose="02010803020104030203" pitchFamily="2" charset="-79"/>
                <a:ea typeface="+mn-ea"/>
                <a:cs typeface="Aharoni" panose="02010803020104030203" pitchFamily="2" charset="-79"/>
              </a:rPr>
              <a:t>Feedback loop</a:t>
            </a:r>
            <a:endParaRPr lang="en-US" sz="4896" dirty="0">
              <a:solidFill>
                <a:srgbClr val="FFFFFF"/>
              </a:solidFill>
              <a:latin typeface="Aharoni" panose="02010803020104030203" pitchFamily="2" charset="-79"/>
              <a:ea typeface="+mn-ea"/>
              <a:cs typeface="Aharoni" panose="02010803020104030203" pitchFamily="2" charset="-79"/>
            </a:endParaRPr>
          </a:p>
        </p:txBody>
      </p:sp>
      <p:sp>
        <p:nvSpPr>
          <p:cNvPr id="33" name="TextBox 32"/>
          <p:cNvSpPr txBox="1"/>
          <p:nvPr/>
        </p:nvSpPr>
        <p:spPr>
          <a:xfrm rot="5400000">
            <a:off x="-2665356" y="2903120"/>
            <a:ext cx="6264600" cy="958518"/>
          </a:xfrm>
          <a:prstGeom prst="rect">
            <a:avLst/>
          </a:prstGeom>
          <a:noFill/>
        </p:spPr>
        <p:txBody>
          <a:bodyPr wrap="square" rtlCol="0">
            <a:spAutoFit/>
          </a:bodyPr>
          <a:lstStyle/>
          <a:p>
            <a:pPr defTabSz="932597" eaLnBrk="1" fontAlgn="auto" hangingPunct="1">
              <a:spcBef>
                <a:spcPts val="0"/>
              </a:spcBef>
              <a:spcAft>
                <a:spcPts val="0"/>
              </a:spcAft>
            </a:pPr>
            <a:r>
              <a:rPr lang="en-US" altLang="zh-CN" sz="5507" dirty="0">
                <a:solidFill>
                  <a:srgbClr val="FFFFFF"/>
                </a:solidFill>
                <a:latin typeface="Aharoni" panose="02010803020104030203" pitchFamily="2" charset="-79"/>
                <a:ea typeface="+mn-ea"/>
                <a:cs typeface="Aharoni" panose="02010803020104030203" pitchFamily="2" charset="-79"/>
              </a:rPr>
              <a:t>Speed to market</a:t>
            </a:r>
            <a:endParaRPr lang="en-US" sz="5507" dirty="0">
              <a:solidFill>
                <a:srgbClr val="FFFFFF"/>
              </a:solidFill>
              <a:latin typeface="Aharoni" panose="02010803020104030203" pitchFamily="2" charset="-79"/>
              <a:ea typeface="+mn-ea"/>
              <a:cs typeface="Aharoni" panose="02010803020104030203" pitchFamily="2" charset="-79"/>
            </a:endParaRPr>
          </a:p>
        </p:txBody>
      </p:sp>
      <p:sp>
        <p:nvSpPr>
          <p:cNvPr id="34" name="TextBox 33"/>
          <p:cNvSpPr txBox="1"/>
          <p:nvPr/>
        </p:nvSpPr>
        <p:spPr>
          <a:xfrm>
            <a:off x="8402526" y="313784"/>
            <a:ext cx="4859003" cy="958518"/>
          </a:xfrm>
          <a:prstGeom prst="rect">
            <a:avLst/>
          </a:prstGeom>
          <a:noFill/>
        </p:spPr>
        <p:txBody>
          <a:bodyPr wrap="square" rtlCol="0">
            <a:spAutoFit/>
          </a:bodyPr>
          <a:lstStyle/>
          <a:p>
            <a:pPr defTabSz="932597" eaLnBrk="1" fontAlgn="auto" hangingPunct="1">
              <a:spcBef>
                <a:spcPts val="0"/>
              </a:spcBef>
              <a:spcAft>
                <a:spcPts val="0"/>
              </a:spcAft>
            </a:pPr>
            <a:r>
              <a:rPr lang="en-US" altLang="zh-CN" sz="5507" i="1" dirty="0">
                <a:solidFill>
                  <a:srgbClr val="FFFFFF"/>
                </a:solidFill>
                <a:latin typeface="Aharoni" panose="02010803020104030203" pitchFamily="2" charset="-79"/>
                <a:ea typeface="+mn-ea"/>
                <a:cs typeface="Aharoni" panose="02010803020104030203" pitchFamily="2" charset="-79"/>
              </a:rPr>
              <a:t>Innovation</a:t>
            </a:r>
            <a:endParaRPr lang="en-US" sz="5507" i="1" dirty="0">
              <a:solidFill>
                <a:srgbClr val="FFFFFF"/>
              </a:solidFill>
              <a:latin typeface="Aharoni" panose="02010803020104030203" pitchFamily="2" charset="-79"/>
              <a:ea typeface="+mn-ea"/>
              <a:cs typeface="Aharoni" panose="02010803020104030203" pitchFamily="2" charset="-79"/>
            </a:endParaRPr>
          </a:p>
        </p:txBody>
      </p:sp>
      <p:sp>
        <p:nvSpPr>
          <p:cNvPr id="35" name="TextBox 34"/>
          <p:cNvSpPr txBox="1"/>
          <p:nvPr/>
        </p:nvSpPr>
        <p:spPr>
          <a:xfrm>
            <a:off x="10027676" y="1215014"/>
            <a:ext cx="4859003" cy="606488"/>
          </a:xfrm>
          <a:prstGeom prst="rect">
            <a:avLst/>
          </a:prstGeom>
          <a:noFill/>
        </p:spPr>
        <p:txBody>
          <a:bodyPr wrap="square" rtlCol="0">
            <a:spAutoFit/>
          </a:bodyPr>
          <a:lstStyle/>
          <a:p>
            <a:pPr defTabSz="932597" eaLnBrk="1" fontAlgn="auto" hangingPunct="1">
              <a:spcBef>
                <a:spcPts val="0"/>
              </a:spcBef>
              <a:spcAft>
                <a:spcPts val="0"/>
              </a:spcAft>
            </a:pPr>
            <a:r>
              <a:rPr lang="en-US" altLang="zh-CN" sz="3264" dirty="0">
                <a:solidFill>
                  <a:srgbClr val="FFFFFF"/>
                </a:solidFill>
                <a:latin typeface="Aharoni" panose="02010803020104030203" pitchFamily="2" charset="-79"/>
                <a:ea typeface="+mn-ea"/>
                <a:cs typeface="Aharoni" panose="02010803020104030203" pitchFamily="2" charset="-79"/>
              </a:rPr>
              <a:t>Elasticity</a:t>
            </a:r>
            <a:endParaRPr lang="en-US" sz="3264" dirty="0">
              <a:solidFill>
                <a:srgbClr val="FFFFFF"/>
              </a:solidFill>
              <a:latin typeface="Aharoni" panose="02010803020104030203" pitchFamily="2" charset="-79"/>
              <a:ea typeface="+mn-ea"/>
              <a:cs typeface="Aharoni" panose="02010803020104030203" pitchFamily="2" charset="-79"/>
            </a:endParaRPr>
          </a:p>
        </p:txBody>
      </p:sp>
      <p:sp>
        <p:nvSpPr>
          <p:cNvPr id="36" name="TextBox 35"/>
          <p:cNvSpPr txBox="1"/>
          <p:nvPr/>
        </p:nvSpPr>
        <p:spPr>
          <a:xfrm>
            <a:off x="471277" y="5737107"/>
            <a:ext cx="4859003" cy="1502813"/>
          </a:xfrm>
          <a:prstGeom prst="rect">
            <a:avLst/>
          </a:prstGeom>
          <a:noFill/>
        </p:spPr>
        <p:txBody>
          <a:bodyPr wrap="square" rtlCol="0">
            <a:spAutoFit/>
          </a:bodyPr>
          <a:lstStyle/>
          <a:p>
            <a:pPr defTabSz="932597" eaLnBrk="1" fontAlgn="auto" hangingPunct="1">
              <a:spcBef>
                <a:spcPts val="0"/>
              </a:spcBef>
              <a:spcAft>
                <a:spcPts val="0"/>
              </a:spcAft>
            </a:pPr>
            <a:r>
              <a:rPr lang="en-US" altLang="zh-CN" sz="8975" dirty="0">
                <a:solidFill>
                  <a:srgbClr val="FFFFFF"/>
                </a:solidFill>
                <a:latin typeface="Aharoni" panose="02010803020104030203" pitchFamily="2" charset="-79"/>
                <a:ea typeface="+mn-ea"/>
                <a:cs typeface="Aharoni" panose="02010803020104030203" pitchFamily="2" charset="-79"/>
              </a:rPr>
              <a:t>Growth</a:t>
            </a:r>
            <a:endParaRPr lang="en-US" sz="8975" dirty="0">
              <a:solidFill>
                <a:srgbClr val="FFFFFF"/>
              </a:solidFill>
              <a:latin typeface="Aharoni" panose="02010803020104030203" pitchFamily="2" charset="-79"/>
              <a:ea typeface="+mn-ea"/>
              <a:cs typeface="Aharoni" panose="02010803020104030203" pitchFamily="2" charset="-79"/>
            </a:endParaRPr>
          </a:p>
        </p:txBody>
      </p:sp>
      <p:sp>
        <p:nvSpPr>
          <p:cNvPr id="37" name="TextBox 36"/>
          <p:cNvSpPr txBox="1"/>
          <p:nvPr/>
        </p:nvSpPr>
        <p:spPr>
          <a:xfrm>
            <a:off x="1379427" y="5554053"/>
            <a:ext cx="4859003" cy="606488"/>
          </a:xfrm>
          <a:prstGeom prst="rect">
            <a:avLst/>
          </a:prstGeom>
          <a:noFill/>
        </p:spPr>
        <p:txBody>
          <a:bodyPr wrap="square" rtlCol="0">
            <a:spAutoFit/>
          </a:bodyPr>
          <a:lstStyle/>
          <a:p>
            <a:pPr defTabSz="932597" eaLnBrk="1" fontAlgn="auto" hangingPunct="1">
              <a:spcBef>
                <a:spcPts val="0"/>
              </a:spcBef>
              <a:spcAft>
                <a:spcPts val="0"/>
              </a:spcAft>
            </a:pPr>
            <a:r>
              <a:rPr lang="en-US" altLang="zh-CN" sz="3264" dirty="0">
                <a:solidFill>
                  <a:srgbClr val="FFFFFF"/>
                </a:solidFill>
                <a:latin typeface="Aharoni" panose="02010803020104030203" pitchFamily="2" charset="-79"/>
                <a:ea typeface="+mn-ea"/>
                <a:cs typeface="Aharoni" panose="02010803020104030203" pitchFamily="2" charset="-79"/>
              </a:rPr>
              <a:t>Availability</a:t>
            </a:r>
            <a:endParaRPr lang="en-US" sz="3264" dirty="0">
              <a:solidFill>
                <a:srgbClr val="FFFFFF"/>
              </a:solidFill>
              <a:latin typeface="Aharoni" panose="02010803020104030203" pitchFamily="2" charset="-79"/>
              <a:ea typeface="+mn-ea"/>
              <a:cs typeface="Aharoni" panose="02010803020104030203" pitchFamily="2" charset="-79"/>
            </a:endParaRPr>
          </a:p>
        </p:txBody>
      </p:sp>
      <p:sp>
        <p:nvSpPr>
          <p:cNvPr id="38" name="TextBox 37"/>
          <p:cNvSpPr txBox="1"/>
          <p:nvPr/>
        </p:nvSpPr>
        <p:spPr>
          <a:xfrm>
            <a:off x="7710254" y="4474109"/>
            <a:ext cx="4859003" cy="1246655"/>
          </a:xfrm>
          <a:prstGeom prst="rect">
            <a:avLst/>
          </a:prstGeom>
          <a:noFill/>
        </p:spPr>
        <p:txBody>
          <a:bodyPr wrap="square" rtlCol="0">
            <a:spAutoFit/>
          </a:bodyPr>
          <a:lstStyle/>
          <a:p>
            <a:pPr defTabSz="932597" eaLnBrk="1" fontAlgn="auto" hangingPunct="1">
              <a:spcBef>
                <a:spcPts val="0"/>
              </a:spcBef>
              <a:spcAft>
                <a:spcPts val="0"/>
              </a:spcAft>
            </a:pPr>
            <a:r>
              <a:rPr lang="en-US" altLang="zh-CN" sz="7343" dirty="0" err="1">
                <a:solidFill>
                  <a:srgbClr val="FFFFFF"/>
                </a:solidFill>
                <a:latin typeface="Aharoni" panose="02010803020104030203" pitchFamily="2" charset="-79"/>
                <a:ea typeface="+mn-ea"/>
                <a:cs typeface="Aharoni" panose="02010803020104030203" pitchFamily="2" charset="-79"/>
              </a:rPr>
              <a:t>QoS</a:t>
            </a:r>
            <a:endParaRPr lang="en-US" sz="7343" dirty="0">
              <a:solidFill>
                <a:srgbClr val="FFFFFF"/>
              </a:solidFill>
              <a:latin typeface="Aharoni" panose="02010803020104030203" pitchFamily="2" charset="-79"/>
              <a:ea typeface="+mn-ea"/>
              <a:cs typeface="Aharoni" panose="02010803020104030203" pitchFamily="2" charset="-79"/>
            </a:endParaRPr>
          </a:p>
        </p:txBody>
      </p:sp>
      <p:sp>
        <p:nvSpPr>
          <p:cNvPr id="39" name="TextBox 38"/>
          <p:cNvSpPr txBox="1"/>
          <p:nvPr/>
        </p:nvSpPr>
        <p:spPr>
          <a:xfrm>
            <a:off x="10275793" y="5759638"/>
            <a:ext cx="4859003" cy="1246655"/>
          </a:xfrm>
          <a:prstGeom prst="rect">
            <a:avLst/>
          </a:prstGeom>
          <a:noFill/>
        </p:spPr>
        <p:txBody>
          <a:bodyPr wrap="square" rtlCol="0">
            <a:spAutoFit/>
          </a:bodyPr>
          <a:lstStyle/>
          <a:p>
            <a:pPr defTabSz="932597" eaLnBrk="1" fontAlgn="auto" hangingPunct="1">
              <a:spcBef>
                <a:spcPts val="0"/>
              </a:spcBef>
              <a:spcAft>
                <a:spcPts val="0"/>
              </a:spcAft>
            </a:pPr>
            <a:r>
              <a:rPr lang="en-US" altLang="zh-CN" sz="7343" dirty="0">
                <a:solidFill>
                  <a:srgbClr val="FFFFFF"/>
                </a:solidFill>
                <a:latin typeface="Aharoni" panose="02010803020104030203" pitchFamily="2" charset="-79"/>
                <a:ea typeface="+mn-ea"/>
                <a:cs typeface="Aharoni" panose="02010803020104030203" pitchFamily="2" charset="-79"/>
              </a:rPr>
              <a:t>TCO</a:t>
            </a:r>
            <a:endParaRPr lang="en-US" sz="7343" dirty="0">
              <a:solidFill>
                <a:srgbClr val="FFFFFF"/>
              </a:solidFill>
              <a:latin typeface="Aharoni" panose="02010803020104030203" pitchFamily="2" charset="-79"/>
              <a:ea typeface="+mn-ea"/>
              <a:cs typeface="Aharoni" panose="02010803020104030203" pitchFamily="2" charset="-79"/>
            </a:endParaRPr>
          </a:p>
        </p:txBody>
      </p:sp>
      <p:sp>
        <p:nvSpPr>
          <p:cNvPr id="40" name="TextBox 39"/>
          <p:cNvSpPr txBox="1"/>
          <p:nvPr/>
        </p:nvSpPr>
        <p:spPr>
          <a:xfrm>
            <a:off x="4520488" y="5475957"/>
            <a:ext cx="4859003" cy="1035882"/>
          </a:xfrm>
          <a:prstGeom prst="rect">
            <a:avLst/>
          </a:prstGeom>
          <a:noFill/>
        </p:spPr>
        <p:txBody>
          <a:bodyPr wrap="square" rtlCol="0">
            <a:prstTxWarp prst="textStop">
              <a:avLst/>
            </a:prstTxWarp>
            <a:spAutoFit/>
          </a:bodyPr>
          <a:lstStyle/>
          <a:p>
            <a:pPr defTabSz="932597" eaLnBrk="1" fontAlgn="auto" hangingPunct="1">
              <a:spcBef>
                <a:spcPts val="0"/>
              </a:spcBef>
              <a:spcAft>
                <a:spcPts val="0"/>
              </a:spcAft>
            </a:pPr>
            <a:r>
              <a:rPr lang="en-US" altLang="zh-CN" sz="6119" dirty="0">
                <a:solidFill>
                  <a:srgbClr val="FFFFFF"/>
                </a:solidFill>
                <a:latin typeface="Aharoni" panose="02010803020104030203" pitchFamily="2" charset="-79"/>
                <a:ea typeface="+mn-ea"/>
                <a:cs typeface="Aharoni" panose="02010803020104030203" pitchFamily="2" charset="-79"/>
              </a:rPr>
              <a:t>Insights</a:t>
            </a:r>
            <a:endParaRPr lang="en-US" sz="6119" dirty="0">
              <a:solidFill>
                <a:srgbClr val="FFFFFF"/>
              </a:solidFill>
              <a:latin typeface="Aharoni" panose="02010803020104030203" pitchFamily="2" charset="-79"/>
              <a:ea typeface="+mn-ea"/>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80924" y="1452724"/>
            <a:ext cx="8474626" cy="408907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pPr>
            <a:endParaRPr lang="en-US" sz="1632">
              <a:solidFill>
                <a:prstClr val="black"/>
              </a:solidFill>
              <a:latin typeface="Segoe UI"/>
            </a:endParaRPr>
          </a:p>
        </p:txBody>
      </p:sp>
      <p:sp>
        <p:nvSpPr>
          <p:cNvPr id="2" name="Bent Arrow 1"/>
          <p:cNvSpPr/>
          <p:nvPr/>
        </p:nvSpPr>
        <p:spPr>
          <a:xfrm flipV="1">
            <a:off x="2236560" y="2659435"/>
            <a:ext cx="3284353" cy="14710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343434"/>
              </a:solidFill>
              <a:latin typeface="Segoe UI"/>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17743" y="758313"/>
            <a:ext cx="1623108" cy="166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503318" y="2969038"/>
            <a:ext cx="2521345" cy="163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917938" y="4807292"/>
            <a:ext cx="939376" cy="37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440851" y="786457"/>
            <a:ext cx="1623108" cy="166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504445" y="2969038"/>
            <a:ext cx="1353488" cy="122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881649" y="609453"/>
            <a:ext cx="573162" cy="5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618102" y="662687"/>
            <a:ext cx="582877" cy="47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348700" y="663424"/>
            <a:ext cx="587735" cy="48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174491" y="667316"/>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400014" y="1354637"/>
            <a:ext cx="560210" cy="55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913221" y="1393573"/>
            <a:ext cx="510017" cy="55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666658" y="1370429"/>
            <a:ext cx="495446" cy="5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214968" y="1334449"/>
            <a:ext cx="497064" cy="5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612059" y="2110840"/>
            <a:ext cx="545637" cy="55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365388" y="2188556"/>
            <a:ext cx="620116" cy="40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852730" y="2202557"/>
            <a:ext cx="620743" cy="414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140490" y="2158926"/>
            <a:ext cx="646023" cy="42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93079" y="498077"/>
            <a:ext cx="3911240" cy="2279627"/>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pPr>
            <a:endParaRPr lang="en-US" sz="1836">
              <a:solidFill>
                <a:srgbClr val="343434"/>
              </a:solidFill>
              <a:latin typeface="Segoe UI"/>
            </a:endParaRPr>
          </a:p>
        </p:txBody>
      </p:sp>
      <p:grpSp>
        <p:nvGrpSpPr>
          <p:cNvPr id="37" name="Group 36"/>
          <p:cNvGrpSpPr/>
          <p:nvPr/>
        </p:nvGrpSpPr>
        <p:grpSpPr>
          <a:xfrm>
            <a:off x="353441" y="5542495"/>
            <a:ext cx="11110343" cy="1263201"/>
            <a:chOff x="345678" y="5434312"/>
            <a:chExt cx="10893482" cy="1238545"/>
          </a:xfrm>
        </p:grpSpPr>
        <p:sp>
          <p:nvSpPr>
            <p:cNvPr id="17" name="TextBox 16"/>
            <p:cNvSpPr txBox="1"/>
            <p:nvPr/>
          </p:nvSpPr>
          <p:spPr>
            <a:xfrm>
              <a:off x="345678" y="5952660"/>
              <a:ext cx="10419018" cy="720197"/>
            </a:xfrm>
            <a:prstGeom prst="rect">
              <a:avLst/>
            </a:prstGeom>
            <a:noFill/>
          </p:spPr>
          <p:txBody>
            <a:bodyPr wrap="square" rtlCol="0">
              <a:spAutoFit/>
            </a:bodyPr>
            <a:lstStyle/>
            <a:p>
              <a:pPr defTabSz="932597" eaLnBrk="1" fontAlgn="auto" hangingPunct="1">
                <a:spcBef>
                  <a:spcPts val="0"/>
                </a:spcBef>
                <a:spcAft>
                  <a:spcPts val="0"/>
                </a:spcAft>
              </a:pPr>
              <a:r>
                <a:rPr lang="en-US" sz="4080" b="1" dirty="0">
                  <a:solidFill>
                    <a:srgbClr val="FFFFFF"/>
                  </a:solidFill>
                  <a:latin typeface="Segoe UI Light"/>
                  <a:ea typeface="+mn-ea"/>
                </a:rPr>
                <a:t>Azure: </a:t>
              </a:r>
              <a:r>
                <a:rPr lang="en-US" sz="4080" dirty="0">
                  <a:solidFill>
                    <a:srgbClr val="FFFFFF"/>
                  </a:solidFill>
                  <a:latin typeface="Segoe UI Light"/>
                  <a:ea typeface="+mn-ea"/>
                </a:rPr>
                <a:t>Resources (</a:t>
              </a:r>
              <a:r>
                <a:rPr lang="en-US" sz="4080" dirty="0" err="1">
                  <a:solidFill>
                    <a:srgbClr val="FFFFFF"/>
                  </a:solidFill>
                  <a:latin typeface="Segoe UI Light"/>
                  <a:ea typeface="+mn-ea"/>
                </a:rPr>
                <a:t>IaaS</a:t>
              </a:r>
              <a:r>
                <a:rPr lang="en-US" sz="4080" dirty="0">
                  <a:solidFill>
                    <a:srgbClr val="FFFFFF"/>
                  </a:solidFill>
                  <a:latin typeface="Segoe UI Light"/>
                  <a:ea typeface="+mn-ea"/>
                </a:rPr>
                <a:t>, </a:t>
              </a:r>
              <a:r>
                <a:rPr lang="en-US" sz="4080" dirty="0" err="1">
                  <a:solidFill>
                    <a:srgbClr val="FFFFFF"/>
                  </a:solidFill>
                  <a:latin typeface="Segoe UI Light"/>
                  <a:ea typeface="+mn-ea"/>
                </a:rPr>
                <a:t>PaaS</a:t>
              </a:r>
              <a:r>
                <a:rPr lang="en-US" sz="4080" dirty="0">
                  <a:solidFill>
                    <a:srgbClr val="FFFFFF"/>
                  </a:solidFill>
                  <a:latin typeface="Segoe UI Light"/>
                  <a:ea typeface="+mn-ea"/>
                </a:rPr>
                <a:t>, SaaS)</a:t>
              </a:r>
            </a:p>
          </p:txBody>
        </p:sp>
        <p:sp>
          <p:nvSpPr>
            <p:cNvPr id="38" name="TextBox 37"/>
            <p:cNvSpPr txBox="1"/>
            <p:nvPr/>
          </p:nvSpPr>
          <p:spPr>
            <a:xfrm>
              <a:off x="820142" y="5434312"/>
              <a:ext cx="10419018" cy="720197"/>
            </a:xfrm>
            <a:prstGeom prst="rect">
              <a:avLst/>
            </a:prstGeom>
            <a:noFill/>
          </p:spPr>
          <p:txBody>
            <a:bodyPr wrap="square" rtlCol="0">
              <a:spAutoFit/>
            </a:bodyPr>
            <a:lstStyle/>
            <a:p>
              <a:pPr defTabSz="932597" eaLnBrk="1" fontAlgn="auto" hangingPunct="1">
                <a:spcBef>
                  <a:spcPts val="0"/>
                </a:spcBef>
                <a:spcAft>
                  <a:spcPts val="0"/>
                </a:spcAft>
              </a:pPr>
              <a:r>
                <a:rPr lang="en-US" sz="4080" b="1" dirty="0">
                  <a:solidFill>
                    <a:srgbClr val="FFFFFF"/>
                  </a:solidFill>
                  <a:latin typeface="Segoe UI Light"/>
                  <a:ea typeface="+mn-ea"/>
                </a:rPr>
                <a:t>You: </a:t>
              </a:r>
              <a:r>
                <a:rPr lang="en-US" sz="4080" dirty="0">
                  <a:solidFill>
                    <a:srgbClr val="FFFFFF"/>
                  </a:solidFill>
                  <a:latin typeface="Segoe UI Light"/>
                  <a:ea typeface="+mn-ea"/>
                </a:rPr>
                <a:t>Code (application, infrastructure)</a:t>
              </a: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Deploying a Website to Azure</a:t>
            </a:r>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2501" y="0"/>
          <a:ext cx="161910" cy="161910"/>
        </p:xfrm>
        <a:graphic>
          <a:graphicData uri="http://schemas.openxmlformats.org/presentationml/2006/ole">
            <mc:AlternateContent xmlns:mc="http://schemas.openxmlformats.org/markup-compatibility/2006">
              <mc:Choice xmlns:v="urn:schemas-microsoft-com:vml" Requires="v">
                <p:oleObj spid="_x0000_s1040"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2501" y="0"/>
                        <a:ext cx="161910" cy="16191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a:t>What just happened?</a:t>
            </a:r>
          </a:p>
        </p:txBody>
      </p:sp>
      <p:sp>
        <p:nvSpPr>
          <p:cNvPr id="2" name="Plus 1"/>
          <p:cNvSpPr/>
          <p:nvPr/>
        </p:nvSpPr>
        <p:spPr>
          <a:xfrm>
            <a:off x="5735392" y="4376141"/>
            <a:ext cx="847820" cy="784234"/>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grpSp>
        <p:nvGrpSpPr>
          <p:cNvPr id="28" name="Group 27"/>
          <p:cNvGrpSpPr/>
          <p:nvPr/>
        </p:nvGrpSpPr>
        <p:grpSpPr>
          <a:xfrm>
            <a:off x="2998488" y="3980563"/>
            <a:ext cx="1528433" cy="157538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grpSp>
      <p:grpSp>
        <p:nvGrpSpPr>
          <p:cNvPr id="29" name="Group 28"/>
          <p:cNvGrpSpPr/>
          <p:nvPr/>
        </p:nvGrpSpPr>
        <p:grpSpPr>
          <a:xfrm>
            <a:off x="7791681" y="3950611"/>
            <a:ext cx="1861969" cy="1635294"/>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eaLnBrk="1" fontAlgn="auto" hangingPunct="1">
                <a:spcBef>
                  <a:spcPts val="0"/>
                </a:spcBef>
                <a:spcAft>
                  <a:spcPts val="0"/>
                </a:spcAft>
              </a:pPr>
              <a:endParaRPr lang="en-US" sz="1836">
                <a:solidFill>
                  <a:srgbClr val="343434"/>
                </a:solidFill>
                <a:latin typeface="Segoe UI"/>
                <a:ea typeface="+mn-ea"/>
              </a:endParaRPr>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76747" y="3667290"/>
            <a:ext cx="6882980" cy="96984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2" y="233151"/>
            <a:ext cx="11374199" cy="762598"/>
          </a:xfrm>
          <a:prstGeom prst="rect">
            <a:avLst/>
          </a:prstGeom>
        </p:spPr>
        <p:txBody>
          <a:bodyPr>
            <a:normAutofit fontScale="90000"/>
          </a:bodyPr>
          <a:lstStyle/>
          <a:p>
            <a:r>
              <a:rPr lang="en-US" dirty="0">
                <a:solidFill>
                  <a:schemeClr val="bg1"/>
                </a:solidFill>
              </a:rPr>
              <a:t>Integrated development experience </a:t>
            </a:r>
            <a:br>
              <a:rPr lang="en-US" dirty="0">
                <a:solidFill>
                  <a:schemeClr val="bg1"/>
                </a:solidFill>
              </a:rPr>
            </a:br>
            <a:r>
              <a:rPr lang="en-US" dirty="0">
                <a:solidFill>
                  <a:schemeClr val="bg1"/>
                </a:solidFill>
              </a:rPr>
              <a:t>powered by Visual Studio + Azure SDK</a:t>
            </a:r>
          </a:p>
        </p:txBody>
      </p:sp>
      <p:sp>
        <p:nvSpPr>
          <p:cNvPr id="3" name="Content Placeholder 2"/>
          <p:cNvSpPr>
            <a:spLocks noGrp="1"/>
          </p:cNvSpPr>
          <p:nvPr>
            <p:ph sz="quarter" idx="4294967295"/>
          </p:nvPr>
        </p:nvSpPr>
        <p:spPr>
          <a:xfrm>
            <a:off x="881" y="2106453"/>
            <a:ext cx="7753885" cy="4629015"/>
          </a:xfrm>
          <a:prstGeom prst="rect">
            <a:avLst/>
          </a:prstGeom>
        </p:spPr>
        <p:txBody>
          <a:bodyPr/>
          <a:lstStyle/>
          <a:p>
            <a:r>
              <a:rPr lang="en-US" sz="2856" dirty="0"/>
              <a:t>Development experience using the </a:t>
            </a:r>
            <a:r>
              <a:rPr lang="en-US" sz="2958" dirty="0">
                <a:solidFill>
                  <a:srgbClr val="FFC000"/>
                </a:solidFill>
              </a:rPr>
              <a:t>Azure SDK</a:t>
            </a:r>
            <a:r>
              <a:rPr lang="en-US" sz="2856" dirty="0"/>
              <a:t>, integrated seamlessly with </a:t>
            </a:r>
            <a:r>
              <a:rPr lang="en-US" sz="2958" dirty="0">
                <a:solidFill>
                  <a:srgbClr val="FFC000"/>
                </a:solidFill>
              </a:rPr>
              <a:t>Visual Studio</a:t>
            </a:r>
            <a:r>
              <a:rPr lang="en-US" sz="2856" dirty="0"/>
              <a:t>.</a:t>
            </a:r>
          </a:p>
          <a:p>
            <a:endParaRPr lang="en-US" sz="2856" dirty="0"/>
          </a:p>
          <a:p>
            <a:r>
              <a:rPr lang="en-US" sz="2856" dirty="0"/>
              <a:t>Deploy using </a:t>
            </a:r>
            <a:r>
              <a:rPr lang="en-US" sz="2958" dirty="0">
                <a:solidFill>
                  <a:srgbClr val="FFC000"/>
                </a:solidFill>
              </a:rPr>
              <a:t>any language </a:t>
            </a:r>
            <a:r>
              <a:rPr lang="en-US" sz="2856" dirty="0"/>
              <a:t>you like, including </a:t>
            </a:r>
            <a:r>
              <a:rPr lang="en-US" sz="2958" dirty="0">
                <a:solidFill>
                  <a:srgbClr val="FFC000"/>
                </a:solidFill>
              </a:rPr>
              <a:t>.NET</a:t>
            </a:r>
            <a:r>
              <a:rPr lang="en-US" sz="2856" dirty="0"/>
              <a:t>, </a:t>
            </a:r>
            <a:r>
              <a:rPr lang="en-US" sz="2958" dirty="0">
                <a:solidFill>
                  <a:srgbClr val="FFC000"/>
                </a:solidFill>
              </a:rPr>
              <a:t>Java</a:t>
            </a:r>
            <a:r>
              <a:rPr lang="en-US" sz="2856" dirty="0"/>
              <a:t>, </a:t>
            </a:r>
            <a:r>
              <a:rPr lang="en-US" sz="2958" dirty="0">
                <a:solidFill>
                  <a:srgbClr val="FFC000"/>
                </a:solidFill>
              </a:rPr>
              <a:t>Node.js</a:t>
            </a:r>
            <a:r>
              <a:rPr lang="en-US" sz="2856" dirty="0"/>
              <a:t>, </a:t>
            </a:r>
            <a:r>
              <a:rPr lang="en-US" sz="2958" dirty="0">
                <a:solidFill>
                  <a:srgbClr val="FFC000"/>
                </a:solidFill>
              </a:rPr>
              <a:t>PHP</a:t>
            </a:r>
            <a:r>
              <a:rPr lang="en-US" sz="2856" dirty="0"/>
              <a:t>, </a:t>
            </a:r>
            <a:r>
              <a:rPr lang="en-US" sz="2958" dirty="0">
                <a:solidFill>
                  <a:srgbClr val="FFC000"/>
                </a:solidFill>
              </a:rPr>
              <a:t>Python</a:t>
            </a:r>
            <a:r>
              <a:rPr lang="en-US" sz="2856" dirty="0"/>
              <a:t>, or </a:t>
            </a:r>
            <a:r>
              <a:rPr lang="en-US" sz="2958" dirty="0">
                <a:solidFill>
                  <a:srgbClr val="FFC000"/>
                </a:solidFill>
              </a:rPr>
              <a:t>Ruby</a:t>
            </a:r>
            <a:r>
              <a:rPr lang="en-US" sz="2856" dirty="0"/>
              <a:t>.</a:t>
            </a:r>
          </a:p>
          <a:p>
            <a:endParaRPr lang="en-US" sz="2856" dirty="0"/>
          </a:p>
          <a:p>
            <a:r>
              <a:rPr lang="en-US" sz="2958" dirty="0">
                <a:solidFill>
                  <a:srgbClr val="FFC000"/>
                </a:solidFill>
              </a:rPr>
              <a:t>Test your application </a:t>
            </a:r>
            <a:r>
              <a:rPr lang="en-US" sz="2856" dirty="0"/>
              <a:t>before deploying to the cloud using the </a:t>
            </a:r>
            <a:r>
              <a:rPr lang="en-US" sz="2958" dirty="0">
                <a:solidFill>
                  <a:srgbClr val="FFC000"/>
                </a:solidFill>
              </a:rPr>
              <a:t>Azure Emulator</a:t>
            </a:r>
            <a:r>
              <a:rPr lang="en-US" sz="2856"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522" y="2659517"/>
            <a:ext cx="4001050" cy="2572104"/>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81208" y="650879"/>
            <a:ext cx="11254385" cy="2435131"/>
          </a:xfrm>
          <a:prstGeom prst="rect">
            <a:avLst/>
          </a:prstGeom>
        </p:spPr>
        <p:txBody>
          <a:bodyPr>
            <a:normAutofit/>
          </a:bodyPr>
          <a:lstStyle/>
          <a:p>
            <a:r>
              <a:rPr lang="en-US" altLang="zh-CN" sz="6731" dirty="0"/>
              <a:t>A different mindset</a:t>
            </a:r>
            <a:endParaRPr lang="en-US" sz="6731" dirty="0"/>
          </a:p>
        </p:txBody>
      </p:sp>
      <p:sp>
        <p:nvSpPr>
          <p:cNvPr id="6" name="Subtitle 5"/>
          <p:cNvSpPr>
            <a:spLocks noGrp="1"/>
          </p:cNvSpPr>
          <p:nvPr>
            <p:ph type="subTitle" idx="4294967295"/>
          </p:nvPr>
        </p:nvSpPr>
        <p:spPr>
          <a:xfrm>
            <a:off x="1181208" y="3426022"/>
            <a:ext cx="11254385" cy="3277064"/>
          </a:xfrm>
          <a:prstGeom prst="rect">
            <a:avLst/>
          </a:prstGeom>
        </p:spPr>
        <p:txBody>
          <a:bodyPr>
            <a:noAutofit/>
          </a:bodyPr>
          <a:lstStyle/>
          <a:p>
            <a:r>
              <a:rPr lang="en-US" sz="4080" dirty="0">
                <a:solidFill>
                  <a:srgbClr val="92D050"/>
                </a:solidFill>
                <a:sym typeface="Wingdings" panose="05000000000000000000" pitchFamily="2" charset="2"/>
              </a:rPr>
              <a:t> </a:t>
            </a:r>
            <a:r>
              <a:rPr lang="en-US" altLang="zh-CN" sz="4080" dirty="0">
                <a:sym typeface="Wingdings" panose="05000000000000000000" pitchFamily="2" charset="2"/>
              </a:rPr>
              <a:t>Embracing errors</a:t>
            </a:r>
          </a:p>
          <a:p>
            <a:r>
              <a:rPr lang="en-US" sz="4080" dirty="0">
                <a:solidFill>
                  <a:srgbClr val="92D050"/>
                </a:solidFill>
                <a:sym typeface="Wingdings" panose="05000000000000000000" pitchFamily="2" charset="2"/>
              </a:rPr>
              <a:t> </a:t>
            </a:r>
            <a:r>
              <a:rPr lang="en-US" sz="4080" dirty="0">
                <a:sym typeface="Wingdings" panose="05000000000000000000" pitchFamily="2" charset="2"/>
              </a:rPr>
              <a:t>D</a:t>
            </a:r>
            <a:r>
              <a:rPr lang="en-US" altLang="zh-CN" sz="4080" dirty="0">
                <a:sym typeface="Wingdings" panose="05000000000000000000" pitchFamily="2" charset="2"/>
              </a:rPr>
              <a:t>esign for availability, reliability, scalability</a:t>
            </a:r>
            <a:endParaRPr lang="en-US" sz="4080" dirty="0"/>
          </a:p>
          <a:p>
            <a:r>
              <a:rPr lang="en-US" sz="4080" dirty="0">
                <a:solidFill>
                  <a:srgbClr val="92D050"/>
                </a:solidFill>
                <a:sym typeface="Wingdings" panose="05000000000000000000" pitchFamily="2" charset="2"/>
              </a:rPr>
              <a:t> </a:t>
            </a:r>
            <a:r>
              <a:rPr lang="en-US" sz="4080" dirty="0">
                <a:sym typeface="Wingdings" panose="05000000000000000000" pitchFamily="2" charset="2"/>
              </a:rPr>
              <a:t>Performance</a:t>
            </a:r>
            <a:endParaRPr lang="en-US" sz="4080" dirty="0"/>
          </a:p>
          <a:p>
            <a:endParaRPr lang="en-US" sz="4080" dirty="0"/>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930426" y="889202"/>
            <a:ext cx="4940507" cy="3075186"/>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pic>
        <p:nvPicPr>
          <p:cNvPr id="25" name="Picture 24"/>
          <p:cNvPicPr>
            <a:picLocks noChangeAspect="1"/>
          </p:cNvPicPr>
          <p:nvPr/>
        </p:nvPicPr>
        <p:blipFill>
          <a:blip r:embed="rId3">
            <a:biLevel thresh="50000"/>
          </a:blip>
          <a:stretch>
            <a:fillRect/>
          </a:stretch>
        </p:blipFill>
        <p:spPr>
          <a:xfrm>
            <a:off x="8381161" y="3024266"/>
            <a:ext cx="679568" cy="573222"/>
          </a:xfrm>
          <a:prstGeom prst="rect">
            <a:avLst/>
          </a:prstGeom>
        </p:spPr>
      </p:pic>
      <p:grpSp>
        <p:nvGrpSpPr>
          <p:cNvPr id="93" name="Group 92"/>
          <p:cNvGrpSpPr/>
          <p:nvPr/>
        </p:nvGrpSpPr>
        <p:grpSpPr>
          <a:xfrm>
            <a:off x="7556126" y="2725248"/>
            <a:ext cx="825035" cy="585629"/>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985845" y="3037667"/>
            <a:ext cx="98243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827854" y="3810125"/>
            <a:ext cx="1584481" cy="825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827854" y="3037667"/>
            <a:ext cx="1584482" cy="772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99855" y="3810124"/>
            <a:ext cx="582366"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699091" y="1781364"/>
            <a:ext cx="1902896" cy="1014154"/>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699090" y="4635868"/>
            <a:ext cx="1269189" cy="1145511"/>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159091" y="2031404"/>
            <a:ext cx="3103112" cy="764114"/>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945373" y="2725248"/>
            <a:ext cx="118746" cy="1612467"/>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720945" y="3597488"/>
            <a:ext cx="2469071" cy="1323262"/>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46258" y="3531563"/>
            <a:ext cx="2306637" cy="923582"/>
            <a:chOff x="828876" y="3462631"/>
            <a:chExt cx="2261614" cy="905555"/>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74846"/>
            </a:xfrm>
            <a:prstGeom prst="rect">
              <a:avLst/>
            </a:prstGeom>
            <a:noFill/>
          </p:spPr>
          <p:txBody>
            <a:bodyPr wrap="square" rtlCol="0">
              <a:spAutoFit/>
            </a:bodyPr>
            <a:lstStyle/>
            <a:p>
              <a:pPr defTabSz="932597" eaLnBrk="1" fontAlgn="auto" hangingPunct="1">
                <a:spcBef>
                  <a:spcPts val="0"/>
                </a:spcBef>
                <a:spcAft>
                  <a:spcPts val="0"/>
                </a:spcAft>
              </a:pPr>
              <a:r>
                <a:rPr lang="en-US" sz="1836" dirty="0">
                  <a:solidFill>
                    <a:srgbClr val="FFFFFF"/>
                  </a:solidFill>
                  <a:latin typeface="Segoe UI"/>
                  <a:ea typeface="+mn-ea"/>
                </a:rPr>
                <a:t>User</a:t>
              </a:r>
            </a:p>
          </p:txBody>
        </p:sp>
        <p:sp>
          <p:nvSpPr>
            <p:cNvPr id="41" name="TextBox 40"/>
            <p:cNvSpPr txBox="1"/>
            <p:nvPr/>
          </p:nvSpPr>
          <p:spPr>
            <a:xfrm>
              <a:off x="1891143" y="3989867"/>
              <a:ext cx="1199347" cy="374846"/>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Internet</a:t>
              </a:r>
              <a:endParaRPr lang="en-US" sz="1836" dirty="0">
                <a:solidFill>
                  <a:srgbClr val="FFFFFF"/>
                </a:solidFill>
                <a:latin typeface="Segoe UI"/>
                <a:ea typeface="+mn-ea"/>
              </a:endParaRPr>
            </a:p>
          </p:txBody>
        </p:sp>
      </p:grpSp>
      <p:grpSp>
        <p:nvGrpSpPr>
          <p:cNvPr id="95" name="Group 94"/>
          <p:cNvGrpSpPr/>
          <p:nvPr/>
        </p:nvGrpSpPr>
        <p:grpSpPr>
          <a:xfrm>
            <a:off x="2984335" y="3531563"/>
            <a:ext cx="1223223" cy="1204987"/>
            <a:chOff x="2925220" y="3462631"/>
            <a:chExt cx="1199347" cy="1181467"/>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57359"/>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Traffic Manager</a:t>
              </a:r>
              <a:endParaRPr lang="en-US" sz="1122" dirty="0">
                <a:solidFill>
                  <a:srgbClr val="FFFFFF"/>
                </a:solidFill>
                <a:latin typeface="Segoe UI"/>
                <a:ea typeface="+mn-ea"/>
              </a:endParaRPr>
            </a:p>
          </p:txBody>
        </p:sp>
      </p:grpSp>
      <p:grpSp>
        <p:nvGrpSpPr>
          <p:cNvPr id="91" name="Group 90"/>
          <p:cNvGrpSpPr/>
          <p:nvPr/>
        </p:nvGrpSpPr>
        <p:grpSpPr>
          <a:xfrm>
            <a:off x="5412336" y="2752787"/>
            <a:ext cx="1676338" cy="695791"/>
            <a:chOff x="5305829" y="2699056"/>
            <a:chExt cx="1643618" cy="682210"/>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74846"/>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US West</a:t>
              </a:r>
              <a:endParaRPr lang="en-US" sz="1122" dirty="0">
                <a:solidFill>
                  <a:srgbClr val="FFFFFF"/>
                </a:solidFill>
                <a:latin typeface="Segoe UI"/>
                <a:ea typeface="+mn-ea"/>
              </a:endParaRPr>
            </a:p>
          </p:txBody>
        </p:sp>
      </p:grpSp>
      <p:grpSp>
        <p:nvGrpSpPr>
          <p:cNvPr id="96" name="Group 95"/>
          <p:cNvGrpSpPr/>
          <p:nvPr/>
        </p:nvGrpSpPr>
        <p:grpSpPr>
          <a:xfrm>
            <a:off x="5412335" y="4350989"/>
            <a:ext cx="1681308" cy="681002"/>
            <a:chOff x="5305828" y="4266063"/>
            <a:chExt cx="1648491" cy="667710"/>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74846"/>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US East</a:t>
              </a:r>
              <a:endParaRPr lang="en-US" sz="1122" dirty="0">
                <a:solidFill>
                  <a:srgbClr val="FFFFFF"/>
                </a:solidFill>
                <a:latin typeface="Segoe UI"/>
                <a:ea typeface="+mn-ea"/>
              </a:endParaRPr>
            </a:p>
          </p:txBody>
        </p:sp>
      </p:grpSp>
      <p:grpSp>
        <p:nvGrpSpPr>
          <p:cNvPr id="103" name="Group 102"/>
          <p:cNvGrpSpPr/>
          <p:nvPr/>
        </p:nvGrpSpPr>
        <p:grpSpPr>
          <a:xfrm>
            <a:off x="4189491" y="3322547"/>
            <a:ext cx="1509601" cy="2505435"/>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731920" y="5827982"/>
            <a:ext cx="1223223" cy="843687"/>
            <a:chOff x="3658213" y="5714227"/>
            <a:chExt cx="1199347" cy="827219"/>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74846"/>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CDN</a:t>
              </a:r>
              <a:endParaRPr lang="en-US" sz="1122" dirty="0">
                <a:solidFill>
                  <a:srgbClr val="FFFFFF"/>
                </a:solidFill>
                <a:latin typeface="Segoe UI"/>
                <a:ea typeface="+mn-ea"/>
              </a:endParaRPr>
            </a:p>
          </p:txBody>
        </p:sp>
      </p:grpSp>
      <p:cxnSp>
        <p:nvCxnSpPr>
          <p:cNvPr id="65" name="Straight Connector 64"/>
          <p:cNvCxnSpPr>
            <a:stCxn id="28" idx="0"/>
            <a:endCxn id="41" idx="2"/>
          </p:cNvCxnSpPr>
          <p:nvPr/>
        </p:nvCxnSpPr>
        <p:spPr>
          <a:xfrm flipH="1" flipV="1">
            <a:off x="2541285" y="4451603"/>
            <a:ext cx="1648206" cy="1376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875832" y="2795518"/>
            <a:ext cx="1501939" cy="1127795"/>
            <a:chOff x="6740759" y="2740953"/>
            <a:chExt cx="1472623" cy="1105782"/>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57359"/>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Worker Role/VM</a:t>
              </a:r>
              <a:endParaRPr lang="en-US" sz="1122" dirty="0">
                <a:solidFill>
                  <a:srgbClr val="FFFFFF"/>
                </a:solidFill>
                <a:latin typeface="Segoe UI"/>
                <a:ea typeface="+mn-ea"/>
              </a:endParaRPr>
            </a:p>
          </p:txBody>
        </p:sp>
      </p:grpSp>
      <p:grpSp>
        <p:nvGrpSpPr>
          <p:cNvPr id="94" name="Group 93"/>
          <p:cNvGrpSpPr/>
          <p:nvPr/>
        </p:nvGrpSpPr>
        <p:grpSpPr>
          <a:xfrm>
            <a:off x="8381161" y="1987612"/>
            <a:ext cx="1841723" cy="1035788"/>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57359"/>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SQL Database</a:t>
              </a:r>
              <a:endParaRPr lang="en-US" sz="1122" dirty="0">
                <a:solidFill>
                  <a:srgbClr val="FFFFFF"/>
                </a:solidFill>
                <a:latin typeface="Segoe UI"/>
                <a:ea typeface="+mn-ea"/>
              </a:endParaRPr>
            </a:p>
          </p:txBody>
        </p:sp>
      </p:grpSp>
      <p:grpSp>
        <p:nvGrpSpPr>
          <p:cNvPr id="97" name="Group 96"/>
          <p:cNvGrpSpPr/>
          <p:nvPr/>
        </p:nvGrpSpPr>
        <p:grpSpPr>
          <a:xfrm>
            <a:off x="5985844" y="4039564"/>
            <a:ext cx="4108213" cy="1574793"/>
            <a:chOff x="5868143" y="3960716"/>
            <a:chExt cx="4028025" cy="1544055"/>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57359"/>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Worker Role/VM</a:t>
              </a:r>
              <a:endParaRPr lang="en-US" sz="1122" dirty="0">
                <a:solidFill>
                  <a:srgbClr val="FFFFFF"/>
                </a:solidFill>
                <a:latin typeface="Segoe UI"/>
                <a:ea typeface="+mn-ea"/>
              </a:endParaRPr>
            </a:p>
          </p:txBody>
        </p:sp>
        <p:sp>
          <p:nvSpPr>
            <p:cNvPr id="72" name="TextBox 71"/>
            <p:cNvSpPr txBox="1"/>
            <p:nvPr/>
          </p:nvSpPr>
          <p:spPr>
            <a:xfrm>
              <a:off x="8284908" y="5129925"/>
              <a:ext cx="1611260" cy="374846"/>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NoSQL DB</a:t>
              </a:r>
              <a:endParaRPr lang="en-US" altLang="zh-CN" sz="1122" dirty="0">
                <a:solidFill>
                  <a:srgbClr val="FFFFFF"/>
                </a:solidFill>
                <a:latin typeface="Segoe UI"/>
                <a:ea typeface="+mn-ea"/>
              </a:endParaRPr>
            </a:p>
          </p:txBody>
        </p:sp>
      </p:grpSp>
      <p:sp>
        <p:nvSpPr>
          <p:cNvPr id="73" name="TextBox 72"/>
          <p:cNvSpPr txBox="1"/>
          <p:nvPr/>
        </p:nvSpPr>
        <p:spPr>
          <a:xfrm>
            <a:off x="9373109" y="3174272"/>
            <a:ext cx="1643336" cy="382308"/>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Data Sync</a:t>
            </a:r>
            <a:endParaRPr lang="en-US" altLang="zh-CN" sz="1122" dirty="0">
              <a:solidFill>
                <a:srgbClr val="FFFFFF"/>
              </a:solidFill>
              <a:latin typeface="Segoe UI"/>
              <a:ea typeface="+mn-ea"/>
            </a:endParaRPr>
          </a:p>
        </p:txBody>
      </p:sp>
      <p:grpSp>
        <p:nvGrpSpPr>
          <p:cNvPr id="102" name="Group 101"/>
          <p:cNvGrpSpPr/>
          <p:nvPr/>
        </p:nvGrpSpPr>
        <p:grpSpPr>
          <a:xfrm>
            <a:off x="10679961" y="4634138"/>
            <a:ext cx="1643336" cy="1255612"/>
            <a:chOff x="10470636" y="4543685"/>
            <a:chExt cx="1611260" cy="1231104"/>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57359"/>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Geo-redundancy</a:t>
              </a:r>
              <a:endParaRPr lang="en-US" altLang="zh-CN" sz="1122" dirty="0">
                <a:solidFill>
                  <a:srgbClr val="FFFFFF"/>
                </a:solidFill>
                <a:latin typeface="Segoe UI"/>
                <a:ea typeface="+mn-ea"/>
              </a:endParaRPr>
            </a:p>
          </p:txBody>
        </p:sp>
      </p:grpSp>
      <p:grpSp>
        <p:nvGrpSpPr>
          <p:cNvPr id="105" name="Group 104"/>
          <p:cNvGrpSpPr/>
          <p:nvPr/>
        </p:nvGrpSpPr>
        <p:grpSpPr>
          <a:xfrm>
            <a:off x="6081399" y="5781380"/>
            <a:ext cx="1643336" cy="933308"/>
            <a:chOff x="5961833" y="5668534"/>
            <a:chExt cx="1611260" cy="915091"/>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74846"/>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Cache</a:t>
              </a:r>
              <a:endParaRPr lang="en-US" altLang="zh-CN" sz="1122" dirty="0">
                <a:solidFill>
                  <a:srgbClr val="FFFFFF"/>
                </a:solidFill>
                <a:latin typeface="Segoe UI"/>
                <a:ea typeface="+mn-ea"/>
              </a:endParaRPr>
            </a:p>
          </p:txBody>
        </p:sp>
      </p:grpSp>
      <p:grpSp>
        <p:nvGrpSpPr>
          <p:cNvPr id="98" name="Group 97"/>
          <p:cNvGrpSpPr/>
          <p:nvPr/>
        </p:nvGrpSpPr>
        <p:grpSpPr>
          <a:xfrm>
            <a:off x="3606276" y="1122252"/>
            <a:ext cx="1643336" cy="909152"/>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74846"/>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WAAD</a:t>
              </a:r>
              <a:endParaRPr lang="en-US" altLang="zh-CN" sz="1122" dirty="0">
                <a:solidFill>
                  <a:srgbClr val="FFFFFF"/>
                </a:solidFill>
                <a:latin typeface="Segoe UI"/>
                <a:ea typeface="+mn-ea"/>
              </a:endParaRPr>
            </a:p>
          </p:txBody>
        </p:sp>
      </p:grpSp>
      <p:grpSp>
        <p:nvGrpSpPr>
          <p:cNvPr id="100" name="Group 99"/>
          <p:cNvGrpSpPr/>
          <p:nvPr/>
        </p:nvGrpSpPr>
        <p:grpSpPr>
          <a:xfrm>
            <a:off x="7347430" y="1105610"/>
            <a:ext cx="1942264" cy="967555"/>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74846"/>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Service Bus</a:t>
              </a:r>
              <a:endParaRPr lang="en-US" altLang="zh-CN" sz="1122" dirty="0">
                <a:solidFill>
                  <a:srgbClr val="FFFFFF"/>
                </a:solidFill>
                <a:latin typeface="Segoe UI"/>
                <a:ea typeface="+mn-ea"/>
              </a:endParaRPr>
            </a:p>
          </p:txBody>
        </p:sp>
      </p:grpSp>
      <p:cxnSp>
        <p:nvCxnSpPr>
          <p:cNvPr id="86" name="Straight Connector 85"/>
          <p:cNvCxnSpPr>
            <a:stCxn id="16" idx="3"/>
            <a:endCxn id="19" idx="1"/>
          </p:cNvCxnSpPr>
          <p:nvPr/>
        </p:nvCxnSpPr>
        <p:spPr>
          <a:xfrm flipV="1">
            <a:off x="2699855" y="3037668"/>
            <a:ext cx="2712481" cy="772456"/>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686037" y="1105610"/>
            <a:ext cx="1942264" cy="967555"/>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74846"/>
            </a:xfrm>
            <a:prstGeom prst="rect">
              <a:avLst/>
            </a:prstGeom>
            <a:noFill/>
          </p:spPr>
          <p:txBody>
            <a:bodyPr wrap="square" rtlCol="0">
              <a:spAutoFit/>
            </a:bodyPr>
            <a:lstStyle/>
            <a:p>
              <a:pPr defTabSz="932597" eaLnBrk="1" fontAlgn="auto" hangingPunct="1">
                <a:spcBef>
                  <a:spcPts val="0"/>
                </a:spcBef>
                <a:spcAft>
                  <a:spcPts val="0"/>
                </a:spcAft>
              </a:pPr>
              <a:r>
                <a:rPr lang="en-US" altLang="zh-CN" sz="1836" dirty="0">
                  <a:solidFill>
                    <a:srgbClr val="FFFFFF"/>
                  </a:solidFill>
                  <a:latin typeface="Segoe UI"/>
                  <a:ea typeface="+mn-ea"/>
                </a:rPr>
                <a:t>Paired NS</a:t>
              </a:r>
              <a:endParaRPr lang="en-US" altLang="zh-CN" sz="1122" dirty="0">
                <a:solidFill>
                  <a:srgbClr val="FFFFFF"/>
                </a:solidFill>
                <a:latin typeface="Segoe UI"/>
                <a:ea typeface="+mn-ea"/>
              </a:endParaRPr>
            </a:p>
          </p:txBody>
        </p:sp>
      </p:grpSp>
      <p:cxnSp>
        <p:nvCxnSpPr>
          <p:cNvPr id="112" name="Straight Connector 111"/>
          <p:cNvCxnSpPr>
            <a:stCxn id="30" idx="3"/>
            <a:endCxn id="110" idx="1"/>
          </p:cNvCxnSpPr>
          <p:nvPr/>
        </p:nvCxnSpPr>
        <p:spPr>
          <a:xfrm>
            <a:off x="7856546" y="1781364"/>
            <a:ext cx="28294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541284" y="4451603"/>
            <a:ext cx="3609713" cy="1608608"/>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358027" y="2653548"/>
            <a:ext cx="202648" cy="218609"/>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grpSp>
      <p:grpSp>
        <p:nvGrpSpPr>
          <p:cNvPr id="124" name="Group 123"/>
          <p:cNvGrpSpPr/>
          <p:nvPr/>
        </p:nvGrpSpPr>
        <p:grpSpPr>
          <a:xfrm>
            <a:off x="6881686" y="2677666"/>
            <a:ext cx="202648" cy="218609"/>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grpSp>
      <p:grpSp>
        <p:nvGrpSpPr>
          <p:cNvPr id="128" name="Group 127"/>
          <p:cNvGrpSpPr/>
          <p:nvPr/>
        </p:nvGrpSpPr>
        <p:grpSpPr>
          <a:xfrm>
            <a:off x="5339754" y="4264805"/>
            <a:ext cx="202648" cy="218609"/>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grpSp>
      <p:grpSp>
        <p:nvGrpSpPr>
          <p:cNvPr id="132" name="Group 131"/>
          <p:cNvGrpSpPr/>
          <p:nvPr/>
        </p:nvGrpSpPr>
        <p:grpSpPr>
          <a:xfrm>
            <a:off x="6863413" y="4288923"/>
            <a:ext cx="202648" cy="218609"/>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grpSp>
      <p:grpSp>
        <p:nvGrpSpPr>
          <p:cNvPr id="136" name="Group 135"/>
          <p:cNvGrpSpPr/>
          <p:nvPr/>
        </p:nvGrpSpPr>
        <p:grpSpPr>
          <a:xfrm>
            <a:off x="8276447" y="2353693"/>
            <a:ext cx="202648" cy="218609"/>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grpSp>
      <p:grpSp>
        <p:nvGrpSpPr>
          <p:cNvPr id="140" name="Group 139"/>
          <p:cNvGrpSpPr/>
          <p:nvPr/>
        </p:nvGrpSpPr>
        <p:grpSpPr>
          <a:xfrm>
            <a:off x="8274731" y="2937093"/>
            <a:ext cx="202648" cy="218609"/>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grpSp>
      <p:grpSp>
        <p:nvGrpSpPr>
          <p:cNvPr id="144" name="Group 143"/>
          <p:cNvGrpSpPr/>
          <p:nvPr/>
        </p:nvGrpSpPr>
        <p:grpSpPr>
          <a:xfrm>
            <a:off x="7212133" y="1396110"/>
            <a:ext cx="202648" cy="218609"/>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grpSp>
      <p:grpSp>
        <p:nvGrpSpPr>
          <p:cNvPr id="148" name="Group 147"/>
          <p:cNvGrpSpPr/>
          <p:nvPr/>
        </p:nvGrpSpPr>
        <p:grpSpPr>
          <a:xfrm>
            <a:off x="3832405" y="1507305"/>
            <a:ext cx="202648" cy="218609"/>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grpSp>
      <p:grpSp>
        <p:nvGrpSpPr>
          <p:cNvPr id="152" name="Group 151"/>
          <p:cNvGrpSpPr/>
          <p:nvPr/>
        </p:nvGrpSpPr>
        <p:grpSpPr>
          <a:xfrm>
            <a:off x="8397328" y="3973453"/>
            <a:ext cx="202648" cy="218609"/>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grpSp>
      <p:grpSp>
        <p:nvGrpSpPr>
          <p:cNvPr id="156" name="Group 155"/>
          <p:cNvGrpSpPr/>
          <p:nvPr/>
        </p:nvGrpSpPr>
        <p:grpSpPr>
          <a:xfrm>
            <a:off x="8354937" y="4566487"/>
            <a:ext cx="202648" cy="218609"/>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eaLnBrk="1" fontAlgn="auto" hangingPunct="1">
                <a:spcBef>
                  <a:spcPts val="0"/>
                </a:spcBef>
                <a:spcAft>
                  <a:spcPts val="0"/>
                </a:spcAft>
              </a:pPr>
              <a:endParaRPr lang="en-US" sz="1836">
                <a:solidFill>
                  <a:srgbClr val="FFFFFF"/>
                </a:solidFill>
                <a:latin typeface="Segoe UI"/>
              </a:endParaRPr>
            </a:p>
          </p:txBody>
        </p:sp>
      </p:grpSp>
      <p:sp>
        <p:nvSpPr>
          <p:cNvPr id="4" name="Title 3"/>
          <p:cNvSpPr>
            <a:spLocks noGrp="1"/>
          </p:cNvSpPr>
          <p:nvPr>
            <p:ph type="title" idx="4294967295"/>
          </p:nvPr>
        </p:nvSpPr>
        <p:spPr>
          <a:xfrm>
            <a:off x="882" y="233151"/>
            <a:ext cx="11374199" cy="762598"/>
          </a:xfrm>
          <a:prstGeom prst="rect">
            <a:avLst/>
          </a:prstGeom>
        </p:spPr>
        <p:txBody>
          <a:bodyPr>
            <a:normAutofit fontScale="90000"/>
          </a:bodyPr>
          <a:lstStyle/>
          <a:p>
            <a:r>
              <a:rPr lang="en-US" dirty="0"/>
              <a:t>Sample architecture</a:t>
            </a:r>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54" y="433141"/>
            <a:ext cx="9674574" cy="935842"/>
          </a:xfrm>
        </p:spPr>
        <p:txBody>
          <a:bodyPr/>
          <a:lstStyle/>
          <a:p>
            <a:r>
              <a:rPr lang="en-US" sz="5395" dirty="0"/>
              <a:t>Redundancy in Microsoft Azure </a:t>
            </a:r>
          </a:p>
        </p:txBody>
      </p:sp>
      <p:sp>
        <p:nvSpPr>
          <p:cNvPr id="3" name="Content Placeholder 2"/>
          <p:cNvSpPr>
            <a:spLocks noGrp="1"/>
          </p:cNvSpPr>
          <p:nvPr>
            <p:ph sz="quarter" idx="10"/>
          </p:nvPr>
        </p:nvSpPr>
        <p:spPr>
          <a:xfrm>
            <a:off x="236253" y="1354780"/>
            <a:ext cx="11625800" cy="3094939"/>
          </a:xfrm>
          <a:prstGeom prst="rect">
            <a:avLst/>
          </a:prstGeom>
        </p:spPr>
        <p:txBody>
          <a:bodyPr>
            <a:normAutofit/>
          </a:bodyPr>
          <a:lstStyle/>
          <a:p>
            <a:r>
              <a:rPr lang="en-US" sz="2856" dirty="0">
                <a:solidFill>
                  <a:schemeClr val="accent2">
                    <a:lumMod val="60000"/>
                    <a:lumOff val="40000"/>
                  </a:schemeClr>
                </a:solidFill>
              </a:rPr>
              <a:t>Storage</a:t>
            </a:r>
            <a:r>
              <a:rPr lang="en-US" sz="2856" dirty="0"/>
              <a:t> Redundancy Options</a:t>
            </a:r>
          </a:p>
          <a:p>
            <a:r>
              <a:rPr lang="en-US" sz="2856" dirty="0">
                <a:solidFill>
                  <a:schemeClr val="accent2">
                    <a:lumMod val="60000"/>
                    <a:lumOff val="40000"/>
                  </a:schemeClr>
                </a:solidFill>
              </a:rPr>
              <a:t>SQL</a:t>
            </a:r>
            <a:r>
              <a:rPr lang="en-US" sz="2856" dirty="0">
                <a:solidFill>
                  <a:srgbClr val="FFC000"/>
                </a:solidFill>
              </a:rPr>
              <a:t> </a:t>
            </a:r>
            <a:r>
              <a:rPr lang="en-US" sz="2856" dirty="0">
                <a:solidFill>
                  <a:schemeClr val="accent2">
                    <a:lumMod val="60000"/>
                    <a:lumOff val="40000"/>
                  </a:schemeClr>
                </a:solidFill>
              </a:rPr>
              <a:t>Database</a:t>
            </a:r>
            <a:r>
              <a:rPr lang="en-US" sz="2856" dirty="0">
                <a:solidFill>
                  <a:srgbClr val="FFC000"/>
                </a:solidFill>
              </a:rPr>
              <a:t> </a:t>
            </a:r>
            <a:r>
              <a:rPr lang="en-US" sz="2856" dirty="0"/>
              <a:t>Geo-Replication</a:t>
            </a:r>
          </a:p>
          <a:p>
            <a:r>
              <a:rPr lang="en-US" sz="2856" dirty="0">
                <a:solidFill>
                  <a:schemeClr val="accent2">
                    <a:lumMod val="60000"/>
                    <a:lumOff val="40000"/>
                  </a:schemeClr>
                </a:solidFill>
              </a:rPr>
              <a:t>Caching</a:t>
            </a:r>
            <a:r>
              <a:rPr lang="en-US" sz="2856" dirty="0">
                <a:solidFill>
                  <a:srgbClr val="FFC000"/>
                </a:solidFill>
              </a:rPr>
              <a:t> </a:t>
            </a:r>
            <a:r>
              <a:rPr lang="en-US" sz="2856" dirty="0"/>
              <a:t>with high availability option</a:t>
            </a:r>
          </a:p>
          <a:p>
            <a:r>
              <a:rPr lang="en-US" sz="2856" dirty="0">
                <a:solidFill>
                  <a:schemeClr val="accent2">
                    <a:lumMod val="60000"/>
                    <a:lumOff val="40000"/>
                  </a:schemeClr>
                </a:solidFill>
              </a:rPr>
              <a:t>Load-balanced</a:t>
            </a:r>
            <a:r>
              <a:rPr lang="en-US" sz="2856" dirty="0"/>
              <a:t> App Service Apps, Cloud Service and Virtual Machines</a:t>
            </a:r>
            <a:endParaRPr lang="en-US" sz="2856" dirty="0">
              <a:solidFill>
                <a:schemeClr val="accent2">
                  <a:lumMod val="60000"/>
                  <a:lumOff val="40000"/>
                </a:schemeClr>
              </a:solidFill>
            </a:endParaRPr>
          </a:p>
          <a:p>
            <a:r>
              <a:rPr lang="en-US" sz="2856" dirty="0"/>
              <a:t>Built-in redundancy in Azure </a:t>
            </a:r>
            <a:r>
              <a:rPr lang="en-US" sz="2856" dirty="0">
                <a:solidFill>
                  <a:schemeClr val="accent2">
                    <a:lumMod val="60000"/>
                    <a:lumOff val="40000"/>
                  </a:schemeClr>
                </a:solidFill>
              </a:rPr>
              <a:t>Virtual Network</a:t>
            </a:r>
            <a:r>
              <a:rPr lang="en-US" sz="2856" dirty="0">
                <a:solidFill>
                  <a:srgbClr val="FFC000"/>
                </a:solidFill>
              </a:rPr>
              <a:t> </a:t>
            </a:r>
            <a:r>
              <a:rPr lang="en-US" sz="2856" dirty="0"/>
              <a:t>gateways</a:t>
            </a:r>
          </a:p>
          <a:p>
            <a:r>
              <a:rPr lang="en-US" sz="2856" dirty="0"/>
              <a:t>Failover with Azure </a:t>
            </a:r>
            <a:r>
              <a:rPr lang="en-US" sz="2856"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637" y="514784"/>
            <a:ext cx="9161118" cy="935842"/>
          </a:xfrm>
        </p:spPr>
        <p:txBody>
          <a:bodyPr/>
          <a:lstStyle/>
          <a:p>
            <a:r>
              <a:rPr lang="en-US" sz="5395" dirty="0"/>
              <a:t>Resiliency in Microsoft Azure</a:t>
            </a:r>
          </a:p>
        </p:txBody>
      </p:sp>
      <p:sp>
        <p:nvSpPr>
          <p:cNvPr id="3" name="Content Placeholder 2"/>
          <p:cNvSpPr>
            <a:spLocks noGrp="1"/>
          </p:cNvSpPr>
          <p:nvPr>
            <p:ph sz="quarter" idx="10"/>
          </p:nvPr>
        </p:nvSpPr>
        <p:spPr>
          <a:xfrm>
            <a:off x="260031" y="1253725"/>
            <a:ext cx="11288365" cy="4508687"/>
          </a:xfrm>
          <a:prstGeom prst="rect">
            <a:avLst/>
          </a:prstGeom>
          <a:ln>
            <a:noFill/>
          </a:ln>
        </p:spPr>
        <p:txBody>
          <a:bodyPr>
            <a:normAutofit/>
          </a:bodyPr>
          <a:lstStyle/>
          <a:p>
            <a:r>
              <a:rPr lang="en-US" sz="2856" dirty="0">
                <a:solidFill>
                  <a:schemeClr val="accent2">
                    <a:lumMod val="60000"/>
                    <a:lumOff val="40000"/>
                  </a:schemeClr>
                </a:solidFill>
              </a:rPr>
              <a:t>Auto</a:t>
            </a:r>
            <a:r>
              <a:rPr lang="en-US" sz="2856" dirty="0">
                <a:solidFill>
                  <a:srgbClr val="FFC000"/>
                </a:solidFill>
              </a:rPr>
              <a:t> </a:t>
            </a:r>
            <a:r>
              <a:rPr lang="en-US" sz="2856" dirty="0">
                <a:solidFill>
                  <a:schemeClr val="accent2">
                    <a:lumMod val="60000"/>
                    <a:lumOff val="40000"/>
                  </a:schemeClr>
                </a:solidFill>
              </a:rPr>
              <a:t>recovery </a:t>
            </a:r>
            <a:r>
              <a:rPr lang="en-US" sz="2856" dirty="0"/>
              <a:t>– Service Healing </a:t>
            </a:r>
          </a:p>
          <a:p>
            <a:r>
              <a:rPr lang="en-US" sz="2856" dirty="0">
                <a:solidFill>
                  <a:schemeClr val="accent2">
                    <a:lumMod val="60000"/>
                    <a:lumOff val="40000"/>
                  </a:schemeClr>
                </a:solidFill>
              </a:rPr>
              <a:t>Fault</a:t>
            </a:r>
            <a:r>
              <a:rPr lang="en-US" sz="2856" dirty="0">
                <a:solidFill>
                  <a:srgbClr val="FFC000"/>
                </a:solidFill>
              </a:rPr>
              <a:t> </a:t>
            </a:r>
            <a:r>
              <a:rPr lang="en-US" sz="2856" dirty="0">
                <a:solidFill>
                  <a:schemeClr val="accent2">
                    <a:lumMod val="60000"/>
                    <a:lumOff val="40000"/>
                  </a:schemeClr>
                </a:solidFill>
              </a:rPr>
              <a:t>domain</a:t>
            </a:r>
            <a:r>
              <a:rPr lang="en-US" sz="2856" dirty="0">
                <a:solidFill>
                  <a:srgbClr val="FFC000"/>
                </a:solidFill>
              </a:rPr>
              <a:t> </a:t>
            </a:r>
            <a:r>
              <a:rPr lang="en-US" sz="2856" dirty="0"/>
              <a:t>- prevent single point of failure</a:t>
            </a:r>
          </a:p>
          <a:p>
            <a:r>
              <a:rPr lang="en-US" sz="2856" dirty="0"/>
              <a:t>Virtual </a:t>
            </a:r>
            <a:r>
              <a:rPr lang="en-US" altLang="zh-CN" sz="2856" dirty="0"/>
              <a:t>machine </a:t>
            </a:r>
            <a:r>
              <a:rPr lang="en-US" altLang="zh-CN" sz="2856" dirty="0">
                <a:solidFill>
                  <a:schemeClr val="accent2">
                    <a:lumMod val="60000"/>
                    <a:lumOff val="40000"/>
                  </a:schemeClr>
                </a:solidFill>
              </a:rPr>
              <a:t>Availability</a:t>
            </a:r>
            <a:r>
              <a:rPr lang="en-US" altLang="zh-CN" sz="2856" dirty="0">
                <a:solidFill>
                  <a:srgbClr val="FFC000"/>
                </a:solidFill>
              </a:rPr>
              <a:t> </a:t>
            </a:r>
            <a:r>
              <a:rPr lang="en-US" altLang="zh-CN" sz="2856" dirty="0">
                <a:solidFill>
                  <a:schemeClr val="accent2">
                    <a:lumMod val="60000"/>
                    <a:lumOff val="40000"/>
                  </a:schemeClr>
                </a:solidFill>
              </a:rPr>
              <a:t>set</a:t>
            </a:r>
            <a:r>
              <a:rPr lang="en-US" altLang="zh-CN" sz="2856" dirty="0">
                <a:solidFill>
                  <a:srgbClr val="FFC000"/>
                </a:solidFill>
              </a:rPr>
              <a:t> </a:t>
            </a:r>
            <a:r>
              <a:rPr lang="en-US" altLang="zh-CN" sz="2856" dirty="0"/>
              <a:t>– fault domain and rolling host updates</a:t>
            </a:r>
            <a:endParaRPr lang="en-US" sz="2856" dirty="0"/>
          </a:p>
          <a:p>
            <a:r>
              <a:rPr lang="en-US" sz="2856" dirty="0">
                <a:solidFill>
                  <a:schemeClr val="accent2">
                    <a:lumMod val="60000"/>
                    <a:lumOff val="40000"/>
                  </a:schemeClr>
                </a:solidFill>
              </a:rPr>
              <a:t>Upgrade</a:t>
            </a:r>
            <a:r>
              <a:rPr lang="en-US" sz="2856" dirty="0">
                <a:solidFill>
                  <a:srgbClr val="FFC000"/>
                </a:solidFill>
              </a:rPr>
              <a:t> </a:t>
            </a:r>
            <a:r>
              <a:rPr lang="en-US" sz="2856" dirty="0">
                <a:solidFill>
                  <a:schemeClr val="accent2">
                    <a:lumMod val="60000"/>
                    <a:lumOff val="40000"/>
                  </a:schemeClr>
                </a:solidFill>
              </a:rPr>
              <a:t>domain</a:t>
            </a:r>
            <a:r>
              <a:rPr lang="en-US" sz="2856" dirty="0">
                <a:solidFill>
                  <a:srgbClr val="FFC000"/>
                </a:solidFill>
              </a:rPr>
              <a:t> </a:t>
            </a:r>
            <a:r>
              <a:rPr lang="en-US" sz="2856" dirty="0"/>
              <a:t>- service availability during upgrade</a:t>
            </a:r>
          </a:p>
          <a:p>
            <a:r>
              <a:rPr lang="en-US" sz="2856" dirty="0">
                <a:solidFill>
                  <a:schemeClr val="accent2">
                    <a:lumMod val="60000"/>
                    <a:lumOff val="40000"/>
                  </a:schemeClr>
                </a:solidFill>
              </a:rPr>
              <a:t>Deployment Slots </a:t>
            </a:r>
            <a:r>
              <a:rPr lang="en-US" sz="2856" dirty="0"/>
              <a:t>and </a:t>
            </a:r>
            <a:r>
              <a:rPr lang="en-US" sz="2856" dirty="0">
                <a:solidFill>
                  <a:schemeClr val="accent2">
                    <a:lumMod val="60000"/>
                    <a:lumOff val="40000"/>
                  </a:schemeClr>
                </a:solidFill>
              </a:rPr>
              <a:t>VIP</a:t>
            </a:r>
            <a:r>
              <a:rPr lang="en-US" sz="2856" dirty="0">
                <a:solidFill>
                  <a:srgbClr val="FFC000"/>
                </a:solidFill>
              </a:rPr>
              <a:t> </a:t>
            </a:r>
            <a:r>
              <a:rPr lang="en-US" sz="2856" dirty="0">
                <a:solidFill>
                  <a:schemeClr val="accent2">
                    <a:lumMod val="60000"/>
                    <a:lumOff val="40000"/>
                  </a:schemeClr>
                </a:solidFill>
              </a:rPr>
              <a:t>swap</a:t>
            </a:r>
            <a:r>
              <a:rPr lang="en-US" sz="2856" dirty="0">
                <a:solidFill>
                  <a:srgbClr val="FFC000"/>
                </a:solidFill>
              </a:rPr>
              <a:t> </a:t>
            </a:r>
          </a:p>
          <a:p>
            <a:r>
              <a:rPr lang="en-US" sz="2856" dirty="0">
                <a:solidFill>
                  <a:schemeClr val="accent2">
                    <a:lumMod val="60000"/>
                    <a:lumOff val="40000"/>
                  </a:schemeClr>
                </a:solidFill>
              </a:rPr>
              <a:t>Emulator,</a:t>
            </a:r>
            <a:r>
              <a:rPr lang="en-US" sz="2856" dirty="0">
                <a:solidFill>
                  <a:srgbClr val="FFC000"/>
                </a:solidFill>
              </a:rPr>
              <a:t> </a:t>
            </a:r>
            <a:r>
              <a:rPr lang="en-US" sz="2856" dirty="0" err="1">
                <a:solidFill>
                  <a:schemeClr val="accent2">
                    <a:lumMod val="60000"/>
                    <a:lumOff val="40000"/>
                  </a:schemeClr>
                </a:solidFill>
              </a:rPr>
              <a:t>Intellitrace</a:t>
            </a:r>
            <a:r>
              <a:rPr lang="en-US" sz="2856" dirty="0">
                <a:solidFill>
                  <a:srgbClr val="FFC000"/>
                </a:solidFill>
              </a:rPr>
              <a:t> </a:t>
            </a:r>
            <a:r>
              <a:rPr lang="en-US" sz="2856" dirty="0"/>
              <a:t>and enhanced </a:t>
            </a:r>
            <a:r>
              <a:rPr lang="en-US" sz="2856" dirty="0">
                <a:solidFill>
                  <a:schemeClr val="accent2">
                    <a:lumMod val="60000"/>
                    <a:lumOff val="40000"/>
                  </a:schemeClr>
                </a:solidFill>
              </a:rPr>
              <a:t>diagnostics</a:t>
            </a:r>
          </a:p>
          <a:p>
            <a:r>
              <a:rPr lang="en-US" altLang="zh-CN" sz="2856" dirty="0">
                <a:solidFill>
                  <a:schemeClr val="accent2">
                    <a:lumMod val="60000"/>
                    <a:lumOff val="40000"/>
                  </a:schemeClr>
                </a:solidFill>
              </a:rPr>
              <a:t>Telemetry </a:t>
            </a:r>
            <a:r>
              <a:rPr lang="en-US" altLang="zh-CN" sz="2856" dirty="0"/>
              <a:t>- native and 3</a:t>
            </a:r>
            <a:r>
              <a:rPr lang="en-US" altLang="zh-CN" sz="2856" baseline="30000" dirty="0"/>
              <a:t>rd</a:t>
            </a:r>
            <a:r>
              <a:rPr lang="en-US" altLang="zh-CN" sz="2856" dirty="0"/>
              <a:t> party support</a:t>
            </a:r>
            <a:endParaRPr lang="en-US" altLang="zh-CN" sz="2856" dirty="0">
              <a:solidFill>
                <a:schemeClr val="accent2">
                  <a:lumMod val="60000"/>
                  <a:lumOff val="40000"/>
                </a:schemeClr>
              </a:solidFill>
            </a:endParaRPr>
          </a:p>
          <a:p>
            <a:r>
              <a:rPr lang="en-US" altLang="zh-CN" sz="2856" dirty="0"/>
              <a:t>Handle transient errors with </a:t>
            </a:r>
            <a:r>
              <a:rPr lang="en-US" altLang="zh-CN" sz="2856" dirty="0">
                <a:solidFill>
                  <a:schemeClr val="accent2">
                    <a:lumMod val="60000"/>
                    <a:lumOff val="40000"/>
                  </a:schemeClr>
                </a:solidFill>
              </a:rPr>
              <a:t>Application Block</a:t>
            </a:r>
            <a:endParaRPr lang="en-US" sz="2856"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80" dirty="0"/>
              <a:t>What does failsafe mean for my applications?</a:t>
            </a:r>
          </a:p>
        </p:txBody>
      </p:sp>
      <p:sp>
        <p:nvSpPr>
          <p:cNvPr id="5" name="Content Placeholder 4"/>
          <p:cNvSpPr>
            <a:spLocks noGrp="1"/>
          </p:cNvSpPr>
          <p:nvPr>
            <p:ph sz="quarter" idx="10"/>
          </p:nvPr>
        </p:nvSpPr>
        <p:spPr>
          <a:xfrm>
            <a:off x="281062" y="2508951"/>
            <a:ext cx="10175473" cy="2502176"/>
          </a:xfrm>
        </p:spPr>
        <p:txBody>
          <a:bodyPr/>
          <a:lstStyle/>
          <a:p>
            <a:r>
              <a:rPr lang="en-US" sz="2448" dirty="0"/>
              <a:t>Take advantage of Microsoft Azure features</a:t>
            </a:r>
          </a:p>
          <a:p>
            <a:r>
              <a:rPr lang="en-US" sz="2448" dirty="0"/>
              <a:t>Avoid single point of failure</a:t>
            </a:r>
          </a:p>
          <a:p>
            <a:r>
              <a:rPr lang="en-US" sz="2448" dirty="0"/>
              <a:t>Failure mode analysis</a:t>
            </a:r>
          </a:p>
          <a:p>
            <a:r>
              <a:rPr lang="en-US" sz="2448" dirty="0"/>
              <a:t>Transient errors</a:t>
            </a:r>
          </a:p>
          <a:p>
            <a:r>
              <a:rPr lang="en-US" sz="2448" dirty="0"/>
              <a:t>Graceful degradation</a:t>
            </a:r>
          </a:p>
          <a:p>
            <a:r>
              <a:rPr lang="en-US" sz="2448" dirty="0"/>
              <a:t>Eliminate human factors</a:t>
            </a:r>
          </a:p>
        </p:txBody>
      </p:sp>
      <p:sp>
        <p:nvSpPr>
          <p:cNvPr id="6" name="Rectangle 5"/>
          <p:cNvSpPr/>
          <p:nvPr/>
        </p:nvSpPr>
        <p:spPr>
          <a:xfrm>
            <a:off x="1016120" y="1702965"/>
            <a:ext cx="8039277" cy="531812"/>
          </a:xfrm>
          <a:prstGeom prst="rect">
            <a:avLst/>
          </a:prstGeom>
        </p:spPr>
        <p:txBody>
          <a:bodyPr wrap="square">
            <a:spAutoFit/>
          </a:bodyPr>
          <a:lstStyle/>
          <a:p>
            <a:pPr marL="342834" lvl="1" indent="0" defTabSz="932597" eaLnBrk="1" fontAlgn="auto" hangingPunct="1">
              <a:spcBef>
                <a:spcPts val="0"/>
              </a:spcBef>
              <a:spcAft>
                <a:spcPts val="0"/>
              </a:spcAft>
            </a:pPr>
            <a:r>
              <a:rPr lang="en-US" sz="2856" dirty="0">
                <a:solidFill>
                  <a:srgbClr val="343434"/>
                </a:solidFill>
                <a:latin typeface="Segoe UI"/>
                <a:ea typeface="+mn-ea"/>
              </a:rPr>
              <a:t>It depends… but some general practices apply.</a:t>
            </a:r>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in Microsoft Azure</a:t>
            </a:r>
          </a:p>
        </p:txBody>
      </p:sp>
      <p:sp>
        <p:nvSpPr>
          <p:cNvPr id="3" name="Content Placeholder 2"/>
          <p:cNvSpPr>
            <a:spLocks noGrp="1"/>
          </p:cNvSpPr>
          <p:nvPr>
            <p:ph sz="quarter" idx="10"/>
          </p:nvPr>
        </p:nvSpPr>
        <p:spPr>
          <a:prstGeom prst="rect">
            <a:avLst/>
          </a:prstGeom>
          <a:ln>
            <a:noFill/>
          </a:ln>
        </p:spPr>
        <p:txBody>
          <a:bodyPr/>
          <a:lstStyle/>
          <a:p>
            <a:r>
              <a:rPr lang="en-US" sz="3199" b="1" dirty="0">
                <a:solidFill>
                  <a:schemeClr val="accent1">
                    <a:lumMod val="20000"/>
                    <a:lumOff val="80000"/>
                  </a:schemeClr>
                </a:solidFill>
              </a:rPr>
              <a:t>Scale up </a:t>
            </a:r>
            <a:r>
              <a:rPr lang="en-US" sz="3199" dirty="0"/>
              <a:t>by choosing different VM sizes</a:t>
            </a:r>
          </a:p>
          <a:p>
            <a:r>
              <a:rPr lang="en-US" sz="3199" b="1" dirty="0">
                <a:solidFill>
                  <a:schemeClr val="accent1">
                    <a:lumMod val="20000"/>
                    <a:lumOff val="80000"/>
                  </a:schemeClr>
                </a:solidFill>
              </a:rPr>
              <a:t>Scale out </a:t>
            </a:r>
            <a:r>
              <a:rPr lang="en-US" sz="3199" dirty="0"/>
              <a:t>by adding more instances</a:t>
            </a:r>
          </a:p>
          <a:p>
            <a:r>
              <a:rPr lang="en-US" sz="3199" b="1" dirty="0">
                <a:solidFill>
                  <a:schemeClr val="accent1">
                    <a:lumMod val="20000"/>
                    <a:lumOff val="80000"/>
                  </a:schemeClr>
                </a:solidFill>
              </a:rPr>
              <a:t>Auto-scale</a:t>
            </a:r>
            <a:r>
              <a:rPr lang="en-US" sz="3199" dirty="0">
                <a:solidFill>
                  <a:schemeClr val="tx1"/>
                </a:solidFill>
              </a:rPr>
              <a:t> </a:t>
            </a:r>
            <a:r>
              <a:rPr lang="en-US" sz="3199" dirty="0"/>
              <a:t>with </a:t>
            </a:r>
            <a:r>
              <a:rPr lang="en-US" sz="3199" dirty="0" err="1"/>
              <a:t>Autoscaling</a:t>
            </a:r>
            <a:r>
              <a:rPr lang="en-US" sz="3199" dirty="0"/>
              <a:t> Application Block</a:t>
            </a:r>
          </a:p>
          <a:p>
            <a:r>
              <a:rPr lang="en-US" sz="3199" b="1" dirty="0">
                <a:solidFill>
                  <a:schemeClr val="accent1">
                    <a:lumMod val="20000"/>
                    <a:lumOff val="80000"/>
                  </a:schemeClr>
                </a:solidFill>
              </a:rPr>
              <a:t>Scale out </a:t>
            </a:r>
            <a:r>
              <a:rPr lang="en-US" sz="3199" dirty="0"/>
              <a:t>by using multiple service entities</a:t>
            </a:r>
          </a:p>
          <a:p>
            <a:r>
              <a:rPr lang="en-US" sz="3199" b="1" dirty="0">
                <a:solidFill>
                  <a:schemeClr val="accent1">
                    <a:lumMod val="20000"/>
                    <a:lumOff val="80000"/>
                  </a:schemeClr>
                </a:solidFill>
              </a:rPr>
              <a:t>CDN </a:t>
            </a:r>
            <a:r>
              <a:rPr lang="en-US" sz="3199" dirty="0"/>
              <a:t>to distribute user traffic</a:t>
            </a:r>
          </a:p>
          <a:p>
            <a:r>
              <a:rPr lang="en-US" sz="3199" b="1" dirty="0">
                <a:solidFill>
                  <a:schemeClr val="accent1">
                    <a:lumMod val="20000"/>
                    <a:lumOff val="80000"/>
                  </a:schemeClr>
                </a:solidFill>
              </a:rPr>
              <a:t>Caching </a:t>
            </a:r>
            <a:r>
              <a:rPr lang="en-US" sz="3199" dirty="0"/>
              <a:t>to offset server workloads</a:t>
            </a:r>
          </a:p>
          <a:p>
            <a:endParaRPr lang="en-US" sz="3199"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endParaRPr lang="en-US" sz="2856"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42FA-0B16-4ADA-BCAE-73AC2666CE4B}"/>
              </a:ext>
            </a:extLst>
          </p:cNvPr>
          <p:cNvSpPr>
            <a:spLocks noGrp="1"/>
          </p:cNvSpPr>
          <p:nvPr>
            <p:ph type="ctrTitle"/>
          </p:nvPr>
        </p:nvSpPr>
        <p:spPr/>
        <p:txBody>
          <a:bodyPr/>
          <a:lstStyle/>
          <a:p>
            <a:endParaRPr lang="en-GB"/>
          </a:p>
        </p:txBody>
      </p:sp>
      <p:pic>
        <p:nvPicPr>
          <p:cNvPr id="4" name="Picture 3">
            <a:extLst>
              <a:ext uri="{FF2B5EF4-FFF2-40B4-BE49-F238E27FC236}">
                <a16:creationId xmlns:a16="http://schemas.microsoft.com/office/drawing/2014/main" id="{B977423B-49AA-4ADC-A3A1-D920B3837613}"/>
              </a:ext>
            </a:extLst>
          </p:cNvPr>
          <p:cNvPicPr>
            <a:picLocks noChangeAspect="1"/>
          </p:cNvPicPr>
          <p:nvPr/>
        </p:nvPicPr>
        <p:blipFill>
          <a:blip r:embed="rId3"/>
          <a:stretch>
            <a:fillRect/>
          </a:stretch>
        </p:blipFill>
        <p:spPr>
          <a:xfrm>
            <a:off x="1765962" y="0"/>
            <a:ext cx="8904551" cy="6994525"/>
          </a:xfrm>
          <a:prstGeom prst="rect">
            <a:avLst/>
          </a:prstGeom>
        </p:spPr>
      </p:pic>
    </p:spTree>
    <p:extLst>
      <p:ext uri="{BB962C8B-B14F-4D97-AF65-F5344CB8AC3E}">
        <p14:creationId xmlns:p14="http://schemas.microsoft.com/office/powerpoint/2010/main" val="256765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338388" y="4007604"/>
            <a:ext cx="8217770" cy="2472371"/>
          </a:xfrm>
          <a:prstGeom prst="rect">
            <a:avLst/>
          </a:prstGeom>
        </p:spPr>
        <p:txBody>
          <a:bodyPr/>
          <a:lstStyle/>
          <a:p>
            <a:pPr marL="582873" indent="-582873">
              <a:buClr>
                <a:srgbClr val="92D050"/>
              </a:buClr>
              <a:buFont typeface="Wingdings" panose="05000000000000000000" pitchFamily="2" charset="2"/>
              <a:buChar char="à"/>
            </a:pPr>
            <a:r>
              <a:rPr lang="en-US" sz="2856" dirty="0">
                <a:solidFill>
                  <a:schemeClr val="tx1"/>
                </a:solidFill>
              </a:rPr>
              <a:t>Launch Windows Server and Linux in minutes</a:t>
            </a:r>
          </a:p>
          <a:p>
            <a:pPr marL="582873" indent="-582873">
              <a:buClr>
                <a:srgbClr val="92D050"/>
              </a:buClr>
              <a:buFont typeface="Wingdings" panose="05000000000000000000" pitchFamily="2" charset="2"/>
              <a:buChar char="à"/>
            </a:pPr>
            <a:r>
              <a:rPr lang="en-US" sz="2856" dirty="0">
                <a:solidFill>
                  <a:schemeClr val="tx1"/>
                </a:solidFill>
              </a:rPr>
              <a:t>Scale from 1 to 1000s of VM Instances</a:t>
            </a:r>
          </a:p>
          <a:p>
            <a:pPr marL="582873" indent="-582873">
              <a:buClr>
                <a:srgbClr val="92D050"/>
              </a:buClr>
              <a:buFont typeface="Wingdings" panose="05000000000000000000" pitchFamily="2" charset="2"/>
              <a:buChar char="à"/>
            </a:pPr>
            <a:r>
              <a:rPr lang="en-US" sz="2856" dirty="0">
                <a:solidFill>
                  <a:schemeClr val="tx1"/>
                </a:solidFill>
                <a:sym typeface="Wingdings" panose="05000000000000000000" pitchFamily="2" charset="2"/>
              </a:rPr>
              <a:t>Save money with per-minute billing</a:t>
            </a:r>
          </a:p>
          <a:p>
            <a:pPr marL="582873" indent="-582873">
              <a:buClr>
                <a:srgbClr val="92D050"/>
              </a:buClr>
              <a:buFont typeface="Wingdings" panose="05000000000000000000" pitchFamily="2" charset="2"/>
              <a:buChar char="à"/>
            </a:pPr>
            <a:r>
              <a:rPr lang="en-US" sz="2856" dirty="0">
                <a:solidFill>
                  <a:schemeClr val="tx1"/>
                </a:solidFill>
                <a:sym typeface="Wingdings" panose="05000000000000000000" pitchFamily="2" charset="2"/>
              </a:rPr>
              <a:t>Open and extensible</a:t>
            </a:r>
            <a:endParaRPr lang="en-US" sz="3264" dirty="0">
              <a:solidFill>
                <a:schemeClr val="tx1"/>
              </a:solidFill>
            </a:endParaRPr>
          </a:p>
        </p:txBody>
      </p:sp>
      <p:sp>
        <p:nvSpPr>
          <p:cNvPr id="5" name="Title 4"/>
          <p:cNvSpPr>
            <a:spLocks noGrp="1"/>
          </p:cNvSpPr>
          <p:nvPr>
            <p:ph type="title" idx="4294967295"/>
          </p:nvPr>
        </p:nvSpPr>
        <p:spPr>
          <a:xfrm>
            <a:off x="586973" y="348299"/>
            <a:ext cx="10174443" cy="935842"/>
          </a:xfrm>
          <a:prstGeom prst="rect">
            <a:avLst/>
          </a:prstGeom>
        </p:spPr>
        <p:txBody>
          <a:bodyPr>
            <a:normAutofit fontScale="90000"/>
          </a:bodyPr>
          <a:lstStyle/>
          <a:p>
            <a:r>
              <a:rPr lang="en-US" sz="6731" dirty="0">
                <a:solidFill>
                  <a:schemeClr val="tx1"/>
                </a:solidFill>
              </a:rPr>
              <a:t>Azure </a:t>
            </a:r>
            <a:r>
              <a:rPr lang="en-US" altLang="zh-CN" sz="6731" dirty="0">
                <a:solidFill>
                  <a:schemeClr val="tx1"/>
                </a:solidFill>
              </a:rPr>
              <a:t>Virtual Machines</a:t>
            </a:r>
            <a:endParaRPr lang="en-US" sz="6731" dirty="0">
              <a:solidFill>
                <a:schemeClr val="tx1"/>
              </a:solidFill>
            </a:endParaRPr>
          </a:p>
        </p:txBody>
      </p:sp>
      <p:sp>
        <p:nvSpPr>
          <p:cNvPr id="4" name="Content Placeholder 4"/>
          <p:cNvSpPr txBox="1">
            <a:spLocks/>
          </p:cNvSpPr>
          <p:nvPr/>
        </p:nvSpPr>
        <p:spPr>
          <a:xfrm>
            <a:off x="6838354" y="1476622"/>
            <a:ext cx="5597239" cy="245456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sz="3998"/>
          </a:p>
          <a:p>
            <a:endParaRPr lang="en-US" sz="3998"/>
          </a:p>
          <a:p>
            <a:endParaRPr lang="en-US" sz="2856"/>
          </a:p>
          <a:p>
            <a:endParaRPr lang="en-US" sz="2856"/>
          </a:p>
          <a:p>
            <a:endParaRPr lang="en-US" sz="2856"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65922" y="1741028"/>
            <a:ext cx="2445093" cy="924778"/>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565160" y="1741028"/>
            <a:ext cx="1981913" cy="761011"/>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1538" y="1955039"/>
            <a:ext cx="1939759" cy="675787"/>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9876" y="2786800"/>
            <a:ext cx="2164758" cy="652036"/>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639831" y="2569518"/>
            <a:ext cx="2026620" cy="785947"/>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2847" y="2710086"/>
            <a:ext cx="2258018" cy="1017793"/>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72160" y="1805013"/>
            <a:ext cx="1961961" cy="633038"/>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261783" y="1328386"/>
            <a:ext cx="3654214" cy="5270426"/>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8630" tIns="62157" rIns="124314" bIns="62157" numCol="1" rtlCol="0" anchor="ctr" anchorCtr="0" compatLnSpc="1">
              <a:prstTxWarp prst="textNoShape">
                <a:avLst/>
              </a:prstTxWarp>
            </a:bodyPr>
            <a:lstStyle/>
            <a:p>
              <a:pPr algn="ctr">
                <a:lnSpc>
                  <a:spcPct val="90000"/>
                </a:lnSpc>
                <a:buSzPct val="90000"/>
                <a:defRPr/>
              </a:pPr>
              <a:r>
                <a:rPr lang="en-US" sz="299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1242535"/>
              <a:endParaRPr lang="en-US" sz="2991"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endParaRPr lang="en-US" sz="3263"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75" dirty="0">
                  <a:solidFill>
                    <a:schemeClr val="accent6">
                      <a:alpha val="99000"/>
                    </a:schemeClr>
                  </a:solidFill>
                  <a:latin typeface="+mn-lt"/>
                </a:rPr>
                <a:t>Cloud</a:t>
              </a:r>
            </a:p>
          </p:txBody>
        </p:sp>
      </p:grpSp>
      <p:sp>
        <p:nvSpPr>
          <p:cNvPr id="2" name="Title 1"/>
          <p:cNvSpPr>
            <a:spLocks noGrp="1"/>
          </p:cNvSpPr>
          <p:nvPr>
            <p:ph type="title" idx="4294967295"/>
          </p:nvPr>
        </p:nvSpPr>
        <p:spPr>
          <a:xfrm>
            <a:off x="520480" y="162363"/>
            <a:ext cx="11301339" cy="976320"/>
          </a:xfrm>
          <a:prstGeom prst="rect">
            <a:avLst/>
          </a:prstGeom>
        </p:spPr>
        <p:txBody>
          <a:bodyPr/>
          <a:lstStyle/>
          <a:p>
            <a:r>
              <a:rPr lang="en-US" dirty="0"/>
              <a:t>Provisioning VM</a:t>
            </a:r>
          </a:p>
        </p:txBody>
      </p:sp>
      <p:sp>
        <p:nvSpPr>
          <p:cNvPr id="4" name="Rectangle 3"/>
          <p:cNvSpPr/>
          <p:nvPr/>
        </p:nvSpPr>
        <p:spPr bwMode="auto">
          <a:xfrm>
            <a:off x="4397052" y="1328388"/>
            <a:ext cx="3654214" cy="1023005"/>
          </a:xfrm>
          <a:prstGeom prst="rect">
            <a:avLst/>
          </a:prstGeom>
          <a:solidFill>
            <a:schemeClr val="accent1"/>
          </a:solidFill>
          <a:ln w="9525" cap="flat" cmpd="sng" algn="ctr">
            <a:noFill/>
            <a:prstDash val="solid"/>
            <a:headEnd type="none" w="med" len="med"/>
            <a:tailEnd type="none" w="med" len="med"/>
          </a:ln>
          <a:effectLst/>
        </p:spPr>
        <p:txBody>
          <a:bodyPr vert="horz" wrap="square" lIns="248630" tIns="62157" rIns="124314" bIns="62157" numCol="1" rtlCol="0" anchor="ctr" anchorCtr="0" compatLnSpc="1">
            <a:prstTxWarp prst="textNoShape">
              <a:avLst/>
            </a:prstTxWarp>
          </a:bodyPr>
          <a:lstStyle/>
          <a:p>
            <a:pPr lvl="0" algn="ctr">
              <a:lnSpc>
                <a:spcPct val="90000"/>
              </a:lnSpc>
              <a:buSzPct val="90000"/>
              <a:defRPr/>
            </a:pPr>
            <a:r>
              <a:rPr lang="en-US" sz="299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9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9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96672" y="2351392"/>
            <a:ext cx="3648674" cy="424742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1242535"/>
            <a:endParaRPr lang="en-US" sz="2991" dirty="0">
              <a:gradFill>
                <a:gsLst>
                  <a:gs pos="0">
                    <a:srgbClr val="FFFFFF"/>
                  </a:gs>
                  <a:gs pos="100000">
                    <a:srgbClr val="FFFFFF"/>
                  </a:gs>
                </a:gsLst>
                <a:lin ang="5400000" scaled="0"/>
              </a:gradFill>
            </a:endParaRPr>
          </a:p>
        </p:txBody>
      </p:sp>
      <p:grpSp>
        <p:nvGrpSpPr>
          <p:cNvPr id="44" name="Group 43"/>
          <p:cNvGrpSpPr/>
          <p:nvPr/>
        </p:nvGrpSpPr>
        <p:grpSpPr>
          <a:xfrm>
            <a:off x="520480" y="1328386"/>
            <a:ext cx="3654214" cy="5270426"/>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8630" tIns="62157" rIns="124314" bIns="62157" numCol="1" rtlCol="0" anchor="ctr" anchorCtr="0" compatLnSpc="1">
              <a:prstTxWarp prst="textNoShape">
                <a:avLst/>
              </a:prstTxWarp>
            </a:bodyPr>
            <a:lstStyle/>
            <a:p>
              <a:pPr lvl="0" algn="ctr">
                <a:lnSpc>
                  <a:spcPct val="90000"/>
                </a:lnSpc>
                <a:buSzPct val="90000"/>
                <a:defRPr/>
              </a:pPr>
              <a:r>
                <a:rPr lang="en-US" sz="299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1242535"/>
              <a:endParaRPr lang="en-US" sz="2991"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4314" tIns="62157" rIns="124314" bIns="62157" numCol="1" anchor="t" anchorCtr="0" compatLnSpc="1">
                  <a:prstTxWarp prst="textNoShape">
                    <a:avLst/>
                  </a:prstTxWarp>
                </a:bodyPr>
                <a:lstStyle/>
                <a:p>
                  <a:endParaRPr lang="en-US" sz="3263"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75"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535"/>
                <a:r>
                  <a:rPr lang="en-US" sz="3806"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75" dirty="0">
                    <a:solidFill>
                      <a:schemeClr val="tx2">
                        <a:alpha val="99000"/>
                      </a:schemeClr>
                    </a:solidFill>
                    <a:latin typeface="+mn-lt"/>
                  </a:rPr>
                  <a:t>Scripting </a:t>
                </a:r>
              </a:p>
              <a:p>
                <a:pPr algn="ctr"/>
                <a:r>
                  <a:rPr lang="en-US" sz="1632"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4314" tIns="62157" rIns="124314" bIns="62157" numCol="1" anchor="t" anchorCtr="0" compatLnSpc="1">
                <a:prstTxWarp prst="textNoShape">
                  <a:avLst/>
                </a:prstTxWarp>
              </a:bodyPr>
              <a:lstStyle/>
              <a:p>
                <a:endParaRPr lang="en-US" sz="3263"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75" dirty="0">
                    <a:solidFill>
                      <a:schemeClr val="tx2">
                        <a:alpha val="99000"/>
                      </a:schemeClr>
                    </a:solidFill>
                    <a:latin typeface="+mn-lt"/>
                  </a:rPr>
                  <a:t>REST API</a:t>
                </a:r>
              </a:p>
            </p:txBody>
          </p:sp>
        </p:grpSp>
      </p:grpSp>
      <p:grpSp>
        <p:nvGrpSpPr>
          <p:cNvPr id="52" name="Group 51"/>
          <p:cNvGrpSpPr/>
          <p:nvPr/>
        </p:nvGrpSpPr>
        <p:grpSpPr>
          <a:xfrm>
            <a:off x="8393752" y="3076565"/>
            <a:ext cx="3440428" cy="1913976"/>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75"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026">
                <a:spcBef>
                  <a:spcPts val="204"/>
                </a:spcBef>
              </a:pPr>
              <a:endParaRPr lang="en-US" sz="2855" dirty="0">
                <a:ln>
                  <a:solidFill>
                    <a:schemeClr val="bg1">
                      <a:alpha val="0"/>
                    </a:schemeClr>
                  </a:solidFill>
                </a:ln>
                <a:solidFill>
                  <a:schemeClr val="bg1"/>
                </a:solidFill>
              </a:endParaRPr>
            </a:p>
          </p:txBody>
        </p:sp>
      </p:grpSp>
      <p:sp>
        <p:nvSpPr>
          <p:cNvPr id="30" name="TextBox 29"/>
          <p:cNvSpPr txBox="1"/>
          <p:nvPr/>
        </p:nvSpPr>
        <p:spPr>
          <a:xfrm>
            <a:off x="5210221" y="2678974"/>
            <a:ext cx="2565343" cy="384075"/>
          </a:xfrm>
          <a:prstGeom prst="rect">
            <a:avLst/>
          </a:prstGeom>
          <a:noFill/>
        </p:spPr>
        <p:txBody>
          <a:bodyPr wrap="square" lIns="0" tIns="0" rIns="0" bIns="0" rtlCol="0">
            <a:spAutoFit/>
          </a:bodyPr>
          <a:lstStyle/>
          <a:p>
            <a:pPr>
              <a:lnSpc>
                <a:spcPct val="90000"/>
              </a:lnSpc>
              <a:spcBef>
                <a:spcPct val="20000"/>
              </a:spcBef>
              <a:buSzPct val="80000"/>
            </a:pPr>
            <a:r>
              <a:rPr lang="en-US" sz="2719"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983" y="3314109"/>
            <a:ext cx="743674" cy="74367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239473" y="3592377"/>
            <a:ext cx="2565343" cy="384075"/>
          </a:xfrm>
          <a:prstGeom prst="rect">
            <a:avLst/>
          </a:prstGeom>
          <a:noFill/>
        </p:spPr>
        <p:txBody>
          <a:bodyPr wrap="square" lIns="0" tIns="0" rIns="0" bIns="0" rtlCol="0">
            <a:spAutoFit/>
          </a:bodyPr>
          <a:lstStyle/>
          <a:p>
            <a:pPr>
              <a:lnSpc>
                <a:spcPct val="90000"/>
              </a:lnSpc>
              <a:spcBef>
                <a:spcPct val="20000"/>
              </a:spcBef>
              <a:buSzPct val="80000"/>
            </a:pPr>
            <a:r>
              <a:rPr lang="en-US" sz="2719"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619793" y="4505781"/>
            <a:ext cx="2850275" cy="2048941"/>
          </a:xfrm>
          <a:prstGeom prst="rect">
            <a:avLst/>
          </a:prstGeom>
          <a:noFill/>
        </p:spPr>
        <p:txBody>
          <a:bodyPr wrap="square" lIns="0" tIns="0" rIns="0" bIns="0" rtlCol="0">
            <a:spAutoFit/>
          </a:bodyPr>
          <a:lstStyle/>
          <a:p>
            <a:pPr>
              <a:lnSpc>
                <a:spcPct val="90000"/>
              </a:lnSpc>
              <a:spcBef>
                <a:spcPct val="20000"/>
              </a:spcBef>
              <a:buSzPct val="80000"/>
            </a:pPr>
            <a:r>
              <a:rPr lang="en-US" sz="204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4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4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4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4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4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868584" y="4217742"/>
            <a:ext cx="844666" cy="1028289"/>
          </a:xfrm>
          <a:prstGeom prst="rect">
            <a:avLst/>
          </a:prstGeom>
        </p:spPr>
      </p:pic>
      <p:pic>
        <p:nvPicPr>
          <p:cNvPr id="11" name="Picture 10"/>
          <p:cNvPicPr>
            <a:picLocks noChangeAspect="1"/>
          </p:cNvPicPr>
          <p:nvPr/>
        </p:nvPicPr>
        <p:blipFill>
          <a:blip r:embed="rId6">
            <a:lum bright="-40000" contrast="-40000"/>
          </a:blip>
          <a:stretch>
            <a:fillRect/>
          </a:stretch>
        </p:blipFill>
        <p:spPr>
          <a:xfrm>
            <a:off x="10636927" y="4341930"/>
            <a:ext cx="936533" cy="855797"/>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452985" y="2507636"/>
            <a:ext cx="801553" cy="686173"/>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0908" y="233491"/>
            <a:ext cx="11301339" cy="976320"/>
          </a:xfrm>
          <a:prstGeom prst="rect">
            <a:avLst/>
          </a:prstGeom>
        </p:spPr>
        <p:txBody>
          <a:bodyPr/>
          <a:lstStyle/>
          <a:p>
            <a:r>
              <a:rPr lang="en-US" dirty="0"/>
              <a:t>VM Gallery</a:t>
            </a:r>
          </a:p>
        </p:txBody>
      </p:sp>
      <p:sp>
        <p:nvSpPr>
          <p:cNvPr id="5" name="Text Placeholder 5"/>
          <p:cNvSpPr txBox="1">
            <a:spLocks/>
          </p:cNvSpPr>
          <p:nvPr/>
        </p:nvSpPr>
        <p:spPr>
          <a:xfrm>
            <a:off x="572425" y="1202175"/>
            <a:ext cx="11301339" cy="4463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48" b="1" cap="all" dirty="0"/>
              <a:t>A collection of prebuilt images for various workloads</a:t>
            </a:r>
          </a:p>
        </p:txBody>
      </p:sp>
      <p:grpSp>
        <p:nvGrpSpPr>
          <p:cNvPr id="44" name="Group 43"/>
          <p:cNvGrpSpPr/>
          <p:nvPr/>
        </p:nvGrpSpPr>
        <p:grpSpPr>
          <a:xfrm>
            <a:off x="1724420" y="1821844"/>
            <a:ext cx="1632827" cy="134434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3590"/>
            </a:xfrm>
            <a:prstGeom prst="rect">
              <a:avLst/>
            </a:prstGeom>
          </p:spPr>
          <p:txBody>
            <a:bodyPr wrap="square">
              <a:spAutoFit/>
            </a:bodyPr>
            <a:lstStyle/>
            <a:p>
              <a:pPr algn="ctr"/>
              <a:r>
                <a:rPr lang="pt-BR" sz="918" dirty="0">
                  <a:solidFill>
                    <a:schemeClr val="bg1"/>
                  </a:solidFill>
                  <a:latin typeface="+mj-lt"/>
                </a:rPr>
                <a:t>Windows Server 2012 R2</a:t>
              </a:r>
              <a:endParaRPr lang="en-US" sz="918" dirty="0">
                <a:solidFill>
                  <a:schemeClr val="bg1"/>
                </a:solidFill>
                <a:latin typeface="+mj-lt"/>
              </a:endParaRPr>
            </a:p>
          </p:txBody>
        </p:sp>
      </p:grpSp>
      <p:grpSp>
        <p:nvGrpSpPr>
          <p:cNvPr id="45" name="Group 44"/>
          <p:cNvGrpSpPr/>
          <p:nvPr/>
        </p:nvGrpSpPr>
        <p:grpSpPr>
          <a:xfrm>
            <a:off x="3285127" y="1821844"/>
            <a:ext cx="1488587" cy="134434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3590"/>
            </a:xfrm>
            <a:prstGeom prst="rect">
              <a:avLst/>
            </a:prstGeom>
          </p:spPr>
          <p:txBody>
            <a:bodyPr wrap="square">
              <a:spAutoFit/>
            </a:bodyPr>
            <a:lstStyle/>
            <a:p>
              <a:pPr algn="ctr"/>
              <a:r>
                <a:rPr lang="en-US" sz="918" dirty="0">
                  <a:solidFill>
                    <a:schemeClr val="bg1"/>
                  </a:solidFill>
                  <a:latin typeface="+mj-lt"/>
                </a:rPr>
                <a:t>Ubuntu Server 14.04 LTS</a:t>
              </a:r>
            </a:p>
          </p:txBody>
        </p:sp>
      </p:grpSp>
      <p:grpSp>
        <p:nvGrpSpPr>
          <p:cNvPr id="46" name="Group 45"/>
          <p:cNvGrpSpPr/>
          <p:nvPr/>
        </p:nvGrpSpPr>
        <p:grpSpPr>
          <a:xfrm>
            <a:off x="4803243" y="1821844"/>
            <a:ext cx="1488587" cy="134434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3590"/>
            </a:xfrm>
            <a:prstGeom prst="rect">
              <a:avLst/>
            </a:prstGeom>
          </p:spPr>
          <p:txBody>
            <a:bodyPr wrap="square">
              <a:spAutoFit/>
            </a:bodyPr>
            <a:lstStyle/>
            <a:p>
              <a:pPr algn="ctr"/>
              <a:r>
                <a:rPr lang="en-US" sz="918" dirty="0" err="1">
                  <a:solidFill>
                    <a:schemeClr val="bg1"/>
                  </a:solidFill>
                  <a:latin typeface="+mj-lt"/>
                </a:rPr>
                <a:t>CentOS</a:t>
              </a:r>
              <a:r>
                <a:rPr lang="en-US" sz="918" dirty="0">
                  <a:solidFill>
                    <a:schemeClr val="bg1"/>
                  </a:solidFill>
                  <a:latin typeface="+mj-lt"/>
                </a:rPr>
                <a:t> 6.5</a:t>
              </a:r>
            </a:p>
          </p:txBody>
        </p:sp>
      </p:grpSp>
      <p:grpSp>
        <p:nvGrpSpPr>
          <p:cNvPr id="47" name="Group 46"/>
          <p:cNvGrpSpPr/>
          <p:nvPr/>
        </p:nvGrpSpPr>
        <p:grpSpPr>
          <a:xfrm>
            <a:off x="6232775" y="1821844"/>
            <a:ext cx="1590235" cy="1357440"/>
            <a:chOff x="6110254" y="1786284"/>
            <a:chExt cx="1559195" cy="1330944"/>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74846"/>
            </a:xfrm>
            <a:prstGeom prst="rect">
              <a:avLst/>
            </a:prstGeom>
          </p:spPr>
          <p:txBody>
            <a:bodyPr wrap="square">
              <a:spAutoFit/>
            </a:bodyPr>
            <a:lstStyle/>
            <a:p>
              <a:pPr algn="ctr"/>
              <a:r>
                <a:rPr lang="en-US" sz="918" dirty="0">
                  <a:solidFill>
                    <a:schemeClr val="bg1"/>
                  </a:solidFill>
                  <a:latin typeface="+mj-lt"/>
                </a:rPr>
                <a:t>SUSE Linux </a:t>
              </a:r>
            </a:p>
            <a:p>
              <a:pPr algn="ctr"/>
              <a:r>
                <a:rPr lang="en-US" altLang="zh-CN" sz="918" dirty="0">
                  <a:solidFill>
                    <a:schemeClr val="bg1"/>
                  </a:solidFill>
                  <a:latin typeface="+mj-lt"/>
                </a:rPr>
                <a:t>Enterprise Server</a:t>
              </a:r>
              <a:endParaRPr lang="en-US" sz="918" dirty="0">
                <a:solidFill>
                  <a:schemeClr val="bg1"/>
                </a:solidFill>
                <a:latin typeface="+mj-lt"/>
              </a:endParaRPr>
            </a:p>
          </p:txBody>
        </p:sp>
      </p:grpSp>
      <p:grpSp>
        <p:nvGrpSpPr>
          <p:cNvPr id="48" name="Group 47"/>
          <p:cNvGrpSpPr/>
          <p:nvPr/>
        </p:nvGrpSpPr>
        <p:grpSpPr>
          <a:xfrm>
            <a:off x="9138184" y="1843629"/>
            <a:ext cx="1590235" cy="134434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3590"/>
            </a:xfrm>
            <a:prstGeom prst="rect">
              <a:avLst/>
            </a:prstGeom>
          </p:spPr>
          <p:txBody>
            <a:bodyPr wrap="square">
              <a:spAutoFit/>
            </a:bodyPr>
            <a:lstStyle/>
            <a:p>
              <a:pPr algn="ctr"/>
              <a:r>
                <a:rPr lang="en-US" sz="918" dirty="0">
                  <a:solidFill>
                    <a:schemeClr val="bg1"/>
                  </a:solidFill>
                  <a:latin typeface="+mj-lt"/>
                </a:rPr>
                <a:t>Oracle Linux 6.4.0.0.0</a:t>
              </a:r>
            </a:p>
          </p:txBody>
        </p:sp>
      </p:grpSp>
      <p:grpSp>
        <p:nvGrpSpPr>
          <p:cNvPr id="60" name="Group 59"/>
          <p:cNvGrpSpPr/>
          <p:nvPr/>
        </p:nvGrpSpPr>
        <p:grpSpPr>
          <a:xfrm>
            <a:off x="9138184" y="4752846"/>
            <a:ext cx="1590235" cy="1351003"/>
            <a:chOff x="8958953" y="4660076"/>
            <a:chExt cx="1559195" cy="1324633"/>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3590"/>
            </a:xfrm>
            <a:prstGeom prst="rect">
              <a:avLst/>
            </a:prstGeom>
          </p:spPr>
          <p:txBody>
            <a:bodyPr wrap="square">
              <a:spAutoFit/>
            </a:bodyPr>
            <a:lstStyle/>
            <a:p>
              <a:pPr algn="ctr"/>
              <a:r>
                <a:rPr lang="en-US" altLang="zh-CN" sz="918" dirty="0">
                  <a:solidFill>
                    <a:schemeClr val="bg1"/>
                  </a:solidFill>
                  <a:latin typeface="+mj-lt"/>
                </a:rPr>
                <a:t>Windows 8.1 Enterprise</a:t>
              </a:r>
              <a:endParaRPr lang="en-US" sz="918" dirty="0">
                <a:solidFill>
                  <a:schemeClr val="bg1"/>
                </a:solidFill>
                <a:latin typeface="+mj-lt"/>
              </a:endParaRPr>
            </a:p>
          </p:txBody>
        </p:sp>
      </p:grpSp>
      <p:grpSp>
        <p:nvGrpSpPr>
          <p:cNvPr id="49" name="Group 48"/>
          <p:cNvGrpSpPr/>
          <p:nvPr/>
        </p:nvGrpSpPr>
        <p:grpSpPr>
          <a:xfrm>
            <a:off x="1708947" y="3288592"/>
            <a:ext cx="1632827" cy="134434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3590"/>
            </a:xfrm>
            <a:prstGeom prst="rect">
              <a:avLst/>
            </a:prstGeom>
          </p:spPr>
          <p:txBody>
            <a:bodyPr wrap="square">
              <a:spAutoFit/>
            </a:bodyPr>
            <a:lstStyle/>
            <a:p>
              <a:pPr algn="ctr"/>
              <a:r>
                <a:rPr lang="pt-BR" sz="918" dirty="0">
                  <a:solidFill>
                    <a:schemeClr val="bg1"/>
                  </a:solidFill>
                  <a:latin typeface="+mj-lt"/>
                </a:rPr>
                <a:t>SQL </a:t>
              </a:r>
              <a:r>
                <a:rPr lang="en-US" altLang="zh-CN" sz="918" dirty="0">
                  <a:solidFill>
                    <a:schemeClr val="bg1"/>
                  </a:solidFill>
                  <a:latin typeface="+mj-lt"/>
                </a:rPr>
                <a:t>Server 2014 Standard</a:t>
              </a:r>
              <a:endParaRPr lang="en-US" sz="918" dirty="0">
                <a:solidFill>
                  <a:schemeClr val="bg1"/>
                </a:solidFill>
                <a:latin typeface="+mj-lt"/>
              </a:endParaRPr>
            </a:p>
          </p:txBody>
        </p:sp>
      </p:grpSp>
      <p:grpSp>
        <p:nvGrpSpPr>
          <p:cNvPr id="50" name="Group 49"/>
          <p:cNvGrpSpPr/>
          <p:nvPr/>
        </p:nvGrpSpPr>
        <p:grpSpPr>
          <a:xfrm>
            <a:off x="3213007" y="3288591"/>
            <a:ext cx="1632827" cy="1347239"/>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3590"/>
            </a:xfrm>
            <a:prstGeom prst="rect">
              <a:avLst/>
            </a:prstGeom>
          </p:spPr>
          <p:txBody>
            <a:bodyPr wrap="square">
              <a:spAutoFit/>
            </a:bodyPr>
            <a:lstStyle/>
            <a:p>
              <a:pPr algn="ctr"/>
              <a:r>
                <a:rPr lang="en-US" altLang="zh-CN" sz="918" dirty="0">
                  <a:solidFill>
                    <a:schemeClr val="bg1"/>
                  </a:solidFill>
                  <a:latin typeface="+mj-lt"/>
                </a:rPr>
                <a:t>Oracle Database 11g R2</a:t>
              </a:r>
              <a:endParaRPr lang="en-US" sz="918" dirty="0">
                <a:solidFill>
                  <a:schemeClr val="bg1"/>
                </a:solidFill>
                <a:latin typeface="+mj-lt"/>
              </a:endParaRPr>
            </a:p>
          </p:txBody>
        </p:sp>
      </p:grpSp>
      <p:grpSp>
        <p:nvGrpSpPr>
          <p:cNvPr id="51" name="Group 50"/>
          <p:cNvGrpSpPr/>
          <p:nvPr/>
        </p:nvGrpSpPr>
        <p:grpSpPr>
          <a:xfrm>
            <a:off x="4676629" y="3288591"/>
            <a:ext cx="1632827" cy="1350332"/>
            <a:chOff x="4584482" y="3224402"/>
            <a:chExt cx="1600956" cy="1323975"/>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3590"/>
            </a:xfrm>
            <a:prstGeom prst="rect">
              <a:avLst/>
            </a:prstGeom>
          </p:spPr>
          <p:txBody>
            <a:bodyPr wrap="square">
              <a:spAutoFit/>
            </a:bodyPr>
            <a:lstStyle/>
            <a:p>
              <a:pPr algn="ctr"/>
              <a:r>
                <a:rPr lang="en-US" altLang="zh-CN" sz="918" dirty="0">
                  <a:solidFill>
                    <a:schemeClr val="bg1"/>
                  </a:solidFill>
                  <a:latin typeface="+mj-lt"/>
                </a:rPr>
                <a:t>BizTalk Server 2013</a:t>
              </a:r>
              <a:endParaRPr lang="en-US" sz="918" dirty="0">
                <a:solidFill>
                  <a:schemeClr val="bg1"/>
                </a:solidFill>
                <a:latin typeface="+mj-lt"/>
              </a:endParaRPr>
            </a:p>
          </p:txBody>
        </p:sp>
      </p:grpSp>
      <p:grpSp>
        <p:nvGrpSpPr>
          <p:cNvPr id="52" name="Group 51"/>
          <p:cNvGrpSpPr/>
          <p:nvPr/>
        </p:nvGrpSpPr>
        <p:grpSpPr>
          <a:xfrm>
            <a:off x="6183495" y="3290677"/>
            <a:ext cx="1632827" cy="1345153"/>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3590"/>
            </a:xfrm>
            <a:prstGeom prst="rect">
              <a:avLst/>
            </a:prstGeom>
          </p:spPr>
          <p:txBody>
            <a:bodyPr wrap="square">
              <a:spAutoFit/>
            </a:bodyPr>
            <a:lstStyle/>
            <a:p>
              <a:pPr algn="ctr"/>
              <a:r>
                <a:rPr lang="en-US" altLang="zh-CN" sz="918" dirty="0">
                  <a:solidFill>
                    <a:schemeClr val="bg1"/>
                  </a:solidFill>
                  <a:latin typeface="+mj-lt"/>
                </a:rPr>
                <a:t>SharePoint Server Farm</a:t>
              </a:r>
              <a:endParaRPr lang="en-US" sz="918" dirty="0">
                <a:solidFill>
                  <a:schemeClr val="bg1"/>
                </a:solidFill>
                <a:latin typeface="+mj-lt"/>
              </a:endParaRPr>
            </a:p>
          </p:txBody>
        </p:sp>
      </p:grpSp>
      <p:grpSp>
        <p:nvGrpSpPr>
          <p:cNvPr id="53" name="Group 52"/>
          <p:cNvGrpSpPr/>
          <p:nvPr/>
        </p:nvGrpSpPr>
        <p:grpSpPr>
          <a:xfrm>
            <a:off x="7659537" y="3290677"/>
            <a:ext cx="1632827" cy="1352005"/>
            <a:chOff x="7509168" y="3226447"/>
            <a:chExt cx="1600956" cy="1325615"/>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74846"/>
            </a:xfrm>
            <a:prstGeom prst="rect">
              <a:avLst/>
            </a:prstGeom>
          </p:spPr>
          <p:txBody>
            <a:bodyPr wrap="square">
              <a:spAutoFit/>
            </a:bodyPr>
            <a:lstStyle/>
            <a:p>
              <a:pPr algn="ctr"/>
              <a:r>
                <a:rPr lang="en-US" altLang="zh-CN" sz="918" dirty="0">
                  <a:solidFill>
                    <a:schemeClr val="bg1"/>
                  </a:solidFill>
                  <a:latin typeface="+mj-lt"/>
                </a:rPr>
                <a:t>Microsoft Dynamics </a:t>
              </a:r>
            </a:p>
            <a:p>
              <a:pPr algn="ctr"/>
              <a:r>
                <a:rPr lang="en-US" altLang="zh-CN" sz="918" dirty="0">
                  <a:solidFill>
                    <a:schemeClr val="bg1"/>
                  </a:solidFill>
                  <a:latin typeface="+mj-lt"/>
                </a:rPr>
                <a:t>GP 2013</a:t>
              </a:r>
              <a:endParaRPr lang="en-US" sz="918" dirty="0">
                <a:solidFill>
                  <a:schemeClr val="bg1"/>
                </a:solidFill>
                <a:latin typeface="+mj-lt"/>
              </a:endParaRPr>
            </a:p>
          </p:txBody>
        </p:sp>
      </p:grpSp>
      <p:grpSp>
        <p:nvGrpSpPr>
          <p:cNvPr id="54" name="Group 53"/>
          <p:cNvGrpSpPr/>
          <p:nvPr/>
        </p:nvGrpSpPr>
        <p:grpSpPr>
          <a:xfrm>
            <a:off x="9259652" y="3292881"/>
            <a:ext cx="1342949" cy="1342949"/>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3590"/>
            </a:xfrm>
            <a:prstGeom prst="rect">
              <a:avLst/>
            </a:prstGeom>
          </p:spPr>
          <p:txBody>
            <a:bodyPr wrap="square">
              <a:spAutoFit/>
            </a:bodyPr>
            <a:lstStyle/>
            <a:p>
              <a:pPr algn="ctr"/>
              <a:r>
                <a:rPr lang="en-US" altLang="zh-CN" sz="918" dirty="0">
                  <a:solidFill>
                    <a:schemeClr val="bg1"/>
                  </a:solidFill>
                  <a:latin typeface="+mj-lt"/>
                </a:rPr>
                <a:t>Zulu 8</a:t>
              </a:r>
              <a:endParaRPr lang="en-US" sz="918" dirty="0">
                <a:solidFill>
                  <a:schemeClr val="bg1"/>
                </a:solidFill>
                <a:latin typeface="+mj-lt"/>
              </a:endParaRPr>
            </a:p>
          </p:txBody>
        </p:sp>
      </p:grpSp>
      <p:grpSp>
        <p:nvGrpSpPr>
          <p:cNvPr id="55" name="Group 54"/>
          <p:cNvGrpSpPr/>
          <p:nvPr/>
        </p:nvGrpSpPr>
        <p:grpSpPr>
          <a:xfrm>
            <a:off x="1724420" y="4755339"/>
            <a:ext cx="1632827" cy="1366965"/>
            <a:chOff x="1689897" y="4662521"/>
            <a:chExt cx="1600956" cy="1340283"/>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74846"/>
            </a:xfrm>
            <a:prstGeom prst="rect">
              <a:avLst/>
            </a:prstGeom>
          </p:spPr>
          <p:txBody>
            <a:bodyPr wrap="square">
              <a:spAutoFit/>
            </a:bodyPr>
            <a:lstStyle/>
            <a:p>
              <a:pPr algn="ctr"/>
              <a:r>
                <a:rPr lang="en-US" sz="918" dirty="0">
                  <a:solidFill>
                    <a:schemeClr val="bg1"/>
                  </a:solidFill>
                  <a:latin typeface="+mj-lt"/>
                </a:rPr>
                <a:t>SAP HA</a:t>
              </a:r>
              <a:r>
                <a:rPr lang="en-US" altLang="zh-CN" sz="918" dirty="0">
                  <a:solidFill>
                    <a:schemeClr val="bg1"/>
                  </a:solidFill>
                  <a:latin typeface="+mj-lt"/>
                </a:rPr>
                <a:t>NA </a:t>
              </a:r>
            </a:p>
            <a:p>
              <a:pPr algn="ctr"/>
              <a:r>
                <a:rPr lang="en-US" altLang="zh-CN" sz="918" dirty="0">
                  <a:solidFill>
                    <a:schemeClr val="bg1"/>
                  </a:solidFill>
                  <a:latin typeface="+mj-lt"/>
                </a:rPr>
                <a:t>Developer Edition</a:t>
              </a:r>
              <a:endParaRPr lang="en-US" sz="918" dirty="0">
                <a:solidFill>
                  <a:schemeClr val="bg1"/>
                </a:solidFill>
                <a:latin typeface="+mj-lt"/>
              </a:endParaRPr>
            </a:p>
          </p:txBody>
        </p:sp>
      </p:grpSp>
      <p:grpSp>
        <p:nvGrpSpPr>
          <p:cNvPr id="56" name="Group 55"/>
          <p:cNvGrpSpPr/>
          <p:nvPr/>
        </p:nvGrpSpPr>
        <p:grpSpPr>
          <a:xfrm>
            <a:off x="3231258" y="4755337"/>
            <a:ext cx="1632827" cy="1342949"/>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3590"/>
            </a:xfrm>
            <a:prstGeom prst="rect">
              <a:avLst/>
            </a:prstGeom>
          </p:spPr>
          <p:txBody>
            <a:bodyPr wrap="square">
              <a:spAutoFit/>
            </a:bodyPr>
            <a:lstStyle/>
            <a:p>
              <a:pPr algn="ctr"/>
              <a:r>
                <a:rPr lang="en-US" altLang="zh-CN" sz="918" dirty="0">
                  <a:solidFill>
                    <a:schemeClr val="bg1"/>
                  </a:solidFill>
                  <a:latin typeface="+mj-lt"/>
                </a:rPr>
                <a:t>Puppet Enterprise 3.2.3</a:t>
              </a:r>
              <a:endParaRPr lang="en-US" sz="918" dirty="0">
                <a:solidFill>
                  <a:schemeClr val="bg1"/>
                </a:solidFill>
                <a:latin typeface="+mj-lt"/>
              </a:endParaRPr>
            </a:p>
          </p:txBody>
        </p:sp>
      </p:grpSp>
      <p:grpSp>
        <p:nvGrpSpPr>
          <p:cNvPr id="57" name="Group 56"/>
          <p:cNvGrpSpPr/>
          <p:nvPr/>
        </p:nvGrpSpPr>
        <p:grpSpPr>
          <a:xfrm>
            <a:off x="4690735" y="4755337"/>
            <a:ext cx="1632827" cy="1345762"/>
            <a:chOff x="4598313" y="4662519"/>
            <a:chExt cx="1600956" cy="1319494"/>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3590"/>
            </a:xfrm>
            <a:prstGeom prst="rect">
              <a:avLst/>
            </a:prstGeom>
          </p:spPr>
          <p:txBody>
            <a:bodyPr wrap="square">
              <a:spAutoFit/>
            </a:bodyPr>
            <a:lstStyle/>
            <a:p>
              <a:pPr algn="ctr"/>
              <a:r>
                <a:rPr lang="en-US" altLang="zh-CN" sz="918" dirty="0">
                  <a:solidFill>
                    <a:schemeClr val="bg1"/>
                  </a:solidFill>
                  <a:latin typeface="+mj-lt"/>
                </a:rPr>
                <a:t>Barracuda Web Application</a:t>
              </a:r>
              <a:endParaRPr lang="en-US" sz="918" dirty="0">
                <a:solidFill>
                  <a:schemeClr val="bg1"/>
                </a:solidFill>
                <a:latin typeface="+mj-lt"/>
              </a:endParaRPr>
            </a:p>
          </p:txBody>
        </p:sp>
      </p:grpSp>
      <p:grpSp>
        <p:nvGrpSpPr>
          <p:cNvPr id="58" name="Group 57"/>
          <p:cNvGrpSpPr/>
          <p:nvPr/>
        </p:nvGrpSpPr>
        <p:grpSpPr>
          <a:xfrm>
            <a:off x="6162155" y="4752846"/>
            <a:ext cx="1632827" cy="1383304"/>
            <a:chOff x="6041013" y="4660076"/>
            <a:chExt cx="1600956" cy="1356304"/>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74846"/>
            </a:xfrm>
            <a:prstGeom prst="rect">
              <a:avLst/>
            </a:prstGeom>
          </p:spPr>
          <p:txBody>
            <a:bodyPr wrap="square">
              <a:spAutoFit/>
            </a:bodyPr>
            <a:lstStyle/>
            <a:p>
              <a:pPr algn="ctr"/>
              <a:r>
                <a:rPr lang="en-US" altLang="zh-CN" sz="918" dirty="0">
                  <a:solidFill>
                    <a:schemeClr val="bg1"/>
                  </a:solidFill>
                  <a:latin typeface="+mj-lt"/>
                </a:rPr>
                <a:t>Oracle WebLogic</a:t>
              </a:r>
            </a:p>
            <a:p>
              <a:pPr algn="ctr"/>
              <a:r>
                <a:rPr lang="en-US" altLang="zh-CN" sz="918" dirty="0">
                  <a:solidFill>
                    <a:schemeClr val="bg1"/>
                  </a:solidFill>
                  <a:latin typeface="+mj-lt"/>
                </a:rPr>
                <a:t>Server 12.1.2</a:t>
              </a:r>
              <a:endParaRPr lang="en-US" sz="918" dirty="0">
                <a:solidFill>
                  <a:schemeClr val="bg1"/>
                </a:solidFill>
                <a:latin typeface="+mj-lt"/>
              </a:endParaRPr>
            </a:p>
          </p:txBody>
        </p:sp>
      </p:grpSp>
      <p:grpSp>
        <p:nvGrpSpPr>
          <p:cNvPr id="59" name="Group 58"/>
          <p:cNvGrpSpPr/>
          <p:nvPr/>
        </p:nvGrpSpPr>
        <p:grpSpPr>
          <a:xfrm>
            <a:off x="7645577" y="4752845"/>
            <a:ext cx="1632827" cy="1342949"/>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3590"/>
            </a:xfrm>
            <a:prstGeom prst="rect">
              <a:avLst/>
            </a:prstGeom>
          </p:spPr>
          <p:txBody>
            <a:bodyPr wrap="square">
              <a:spAutoFit/>
            </a:bodyPr>
            <a:lstStyle/>
            <a:p>
              <a:pPr algn="ctr"/>
              <a:r>
                <a:rPr lang="en-US" altLang="zh-CN" sz="918" dirty="0">
                  <a:solidFill>
                    <a:schemeClr val="bg1"/>
                  </a:solidFill>
                  <a:latin typeface="+mj-lt"/>
                </a:rPr>
                <a:t>Visual Studio Ultimate 2013</a:t>
              </a:r>
              <a:endParaRPr lang="en-US" sz="918" dirty="0">
                <a:solidFill>
                  <a:schemeClr val="bg1"/>
                </a:solidFill>
                <a:latin typeface="+mj-lt"/>
              </a:endParaRPr>
            </a:p>
          </p:txBody>
        </p:sp>
      </p:grpSp>
      <p:grpSp>
        <p:nvGrpSpPr>
          <p:cNvPr id="63" name="Group 62"/>
          <p:cNvGrpSpPr/>
          <p:nvPr/>
        </p:nvGrpSpPr>
        <p:grpSpPr>
          <a:xfrm>
            <a:off x="7671154" y="1830010"/>
            <a:ext cx="1590235" cy="1342949"/>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3590"/>
            </a:xfrm>
            <a:prstGeom prst="rect">
              <a:avLst/>
            </a:prstGeom>
          </p:spPr>
          <p:txBody>
            <a:bodyPr wrap="square">
              <a:spAutoFit/>
            </a:bodyPr>
            <a:lstStyle/>
            <a:p>
              <a:pPr algn="ctr"/>
              <a:r>
                <a:rPr lang="en-US" altLang="zh-CN" sz="918" dirty="0" err="1">
                  <a:solidFill>
                    <a:schemeClr val="bg1"/>
                  </a:solidFill>
                  <a:latin typeface="+mj-lt"/>
                </a:rPr>
                <a:t>openSUSE</a:t>
              </a:r>
              <a:r>
                <a:rPr lang="en-US" altLang="zh-CN" sz="918" dirty="0">
                  <a:solidFill>
                    <a:schemeClr val="bg1"/>
                  </a:solidFill>
                  <a:latin typeface="+mj-lt"/>
                </a:rPr>
                <a:t> 13.1</a:t>
              </a:r>
              <a:endParaRPr lang="en-US" sz="918"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063" y="560287"/>
            <a:ext cx="10174967" cy="935842"/>
          </a:xfrm>
          <a:prstGeom prst="rect">
            <a:avLst/>
          </a:prstGeom>
        </p:spPr>
        <p:txBody>
          <a:bodyPr/>
          <a:lstStyle/>
          <a:p>
            <a:r>
              <a:rPr lang="en-US" dirty="0"/>
              <a:t>Virtual Machine </a:t>
            </a:r>
            <a:r>
              <a:rPr lang="en-US" dirty="0" err="1"/>
              <a:t>Sizess</a:t>
            </a:r>
            <a:endParaRPr lang="en-US" dirty="0"/>
          </a:p>
        </p:txBody>
      </p:sp>
      <p:sp>
        <p:nvSpPr>
          <p:cNvPr id="4" name="Content Placeholder 3"/>
          <p:cNvSpPr>
            <a:spLocks noGrp="1"/>
          </p:cNvSpPr>
          <p:nvPr>
            <p:ph sz="quarter" idx="10"/>
          </p:nvPr>
        </p:nvSpPr>
        <p:spPr/>
        <p:txBody>
          <a:bodyPr anchor="ctr"/>
          <a:lstStyle/>
          <a:p>
            <a:pPr marL="582873" indent="-582873">
              <a:lnSpc>
                <a:spcPct val="100000"/>
              </a:lnSpc>
              <a:buSzPct val="80000"/>
              <a:buFont typeface="Arial" panose="020B0604020202020204" pitchFamily="34" charset="0"/>
              <a:buChar char="•"/>
            </a:pPr>
            <a:r>
              <a:rPr lang="en-US" sz="3264" dirty="0"/>
              <a:t>General Purpose compute: </a:t>
            </a:r>
            <a:r>
              <a:rPr lang="en-US" sz="3264" b="1" dirty="0"/>
              <a:t>Basic</a:t>
            </a:r>
          </a:p>
          <a:p>
            <a:pPr marL="582873" indent="-582873">
              <a:lnSpc>
                <a:spcPct val="100000"/>
              </a:lnSpc>
              <a:buSzPct val="80000"/>
              <a:buFont typeface="Arial" panose="020B0604020202020204" pitchFamily="34" charset="0"/>
              <a:buChar char="•"/>
            </a:pPr>
            <a:r>
              <a:rPr lang="en-US" sz="3264" dirty="0"/>
              <a:t>General Purpose compute: </a:t>
            </a:r>
            <a:r>
              <a:rPr lang="en-US" sz="3264" b="1" dirty="0"/>
              <a:t>Standard</a:t>
            </a:r>
          </a:p>
          <a:p>
            <a:pPr marL="582873" indent="-582873">
              <a:lnSpc>
                <a:spcPct val="100000"/>
              </a:lnSpc>
              <a:buSzPct val="80000"/>
              <a:buFont typeface="Arial" panose="020B0604020202020204" pitchFamily="34" charset="0"/>
              <a:buChar char="•"/>
            </a:pPr>
            <a:r>
              <a:rPr lang="en-US" sz="3264" dirty="0"/>
              <a:t>Optimized Compute</a:t>
            </a:r>
          </a:p>
          <a:p>
            <a:pPr marL="582873" indent="-582873">
              <a:lnSpc>
                <a:spcPct val="100000"/>
              </a:lnSpc>
              <a:buSzPct val="80000"/>
              <a:buFont typeface="Arial" panose="020B0604020202020204" pitchFamily="34" charset="0"/>
              <a:buChar char="•"/>
            </a:pPr>
            <a:r>
              <a:rPr lang="en-US" sz="3264" dirty="0"/>
              <a:t>Performance Optimized</a:t>
            </a:r>
          </a:p>
          <a:p>
            <a:pPr marL="582873" indent="-582873">
              <a:lnSpc>
                <a:spcPct val="100000"/>
              </a:lnSpc>
              <a:buSzPct val="80000"/>
              <a:buFont typeface="Arial" panose="020B0604020202020204" pitchFamily="34" charset="0"/>
              <a:buChar char="•"/>
            </a:pPr>
            <a:r>
              <a:rPr lang="en-US" sz="3264"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437331" y="1852451"/>
            <a:ext cx="2225762" cy="236949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43">
                <a:lnSpc>
                  <a:spcPct val="90000"/>
                </a:lnSpc>
                <a:defRPr/>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50743">
                <a:lnSpc>
                  <a:spcPct val="90000"/>
                </a:lnSpc>
                <a:defRPr/>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52" tIns="149161" rIns="186452" bIns="149161" numCol="1" spcCol="0" rtlCol="0" fromWordArt="0" anchor="t" anchorCtr="0" forceAA="0" compatLnSpc="1">
                <a:prstTxWarp prst="textNoShape">
                  <a:avLst/>
                </a:prstTxWarp>
                <a:noAutofit/>
              </a:bodyPr>
              <a:lstStyle/>
              <a:p>
                <a:pPr algn="ctr" defTabSz="950560">
                  <a:lnSpc>
                    <a:spcPct val="90000"/>
                  </a:lnSpc>
                </a:pPr>
                <a:endParaRPr lang="en-US" sz="2448"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414577" y="1871178"/>
            <a:ext cx="2225762" cy="2350766"/>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43">
                <a:lnSpc>
                  <a:spcPct val="90000"/>
                </a:lnSpc>
                <a:defRPr/>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32"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6" tIns="46613" rIns="93226" bIns="46613" numCol="1" anchor="t" anchorCtr="0" compatLnSpc="1">
                  <a:prstTxWarp prst="textNoShape">
                    <a:avLst/>
                  </a:prstTxWarp>
                </a:bodyPr>
                <a:lstStyle/>
                <a:p>
                  <a:pPr defTabSz="932563"/>
                  <a:endParaRPr lang="en-US" sz="612">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6452" tIns="130536" rIns="186452" bIns="149161" rtlCol="0">
                <a:noAutofit/>
              </a:bodyPr>
              <a:lstStyle/>
              <a:p>
                <a:pPr algn="ctr" defTabSz="950743">
                  <a:lnSpc>
                    <a:spcPct val="90000"/>
                  </a:lnSpc>
                  <a:defRPr/>
                </a:pPr>
                <a:r>
                  <a:rPr lang="en-US" sz="3264"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233682" y="1871752"/>
            <a:ext cx="2225762" cy="2350766"/>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43">
                <a:lnSpc>
                  <a:spcPct val="90000"/>
                </a:lnSpc>
                <a:defRPr/>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32"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6" tIns="46613" rIns="93226" bIns="46613" numCol="1" anchor="t" anchorCtr="0" compatLnSpc="1">
                  <a:prstTxWarp prst="textNoShape">
                    <a:avLst/>
                  </a:prstTxWarp>
                </a:bodyPr>
                <a:lstStyle/>
                <a:p>
                  <a:pPr defTabSz="932563"/>
                  <a:endParaRPr lang="en-US" sz="612">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30536" rIns="0" bIns="149161" rtlCol="0">
                <a:noAutofit/>
              </a:bodyPr>
              <a:lstStyle/>
              <a:p>
                <a:pPr algn="ctr" defTabSz="950743">
                  <a:lnSpc>
                    <a:spcPct val="90000"/>
                  </a:lnSpc>
                  <a:defRPr/>
                </a:pPr>
                <a:r>
                  <a:rPr lang="en-US" sz="3264"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99691" y="1871752"/>
            <a:ext cx="2225762" cy="2350766"/>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43">
                <a:lnSpc>
                  <a:spcPct val="90000"/>
                </a:lnSpc>
                <a:defRPr/>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32"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6" tIns="46613" rIns="93226" bIns="46613" numCol="1" anchor="t" anchorCtr="0" compatLnSpc="1">
                  <a:prstTxWarp prst="textNoShape">
                    <a:avLst/>
                  </a:prstTxWarp>
                </a:bodyPr>
                <a:lstStyle/>
                <a:p>
                  <a:pPr defTabSz="932563"/>
                  <a:endParaRPr lang="en-US" sz="612">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6452" tIns="130536" rIns="186452" bIns="149161" rtlCol="0">
                <a:noAutofit/>
              </a:bodyPr>
              <a:lstStyle/>
              <a:p>
                <a:pPr algn="ctr" defTabSz="950743">
                  <a:lnSpc>
                    <a:spcPct val="90000"/>
                  </a:lnSpc>
                  <a:defRPr/>
                </a:pPr>
                <a:r>
                  <a:rPr lang="en-US" sz="3264"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58017" y="275959"/>
            <a:ext cx="12122709" cy="935629"/>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89555" y="1184364"/>
            <a:ext cx="10489406" cy="1793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1763" y="5499585"/>
            <a:ext cx="12432949" cy="1494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8" tIns="149183" rIns="186478" bIns="149183" numCol="1" spcCol="0" rtlCol="0" fromWordArt="0" anchor="ctr" anchorCtr="0" forceAA="0" compatLnSpc="1">
            <a:prstTxWarp prst="textNoShape">
              <a:avLst/>
            </a:prstTxWarp>
            <a:noAutofit/>
          </a:bodyPr>
          <a:lstStyle/>
          <a:p>
            <a:pPr algn="ctr" defTabSz="932563">
              <a:lnSpc>
                <a:spcPct val="90000"/>
              </a:lnSpc>
              <a:spcBef>
                <a:spcPts val="1224"/>
              </a:spcBef>
              <a:buClr>
                <a:srgbClr val="FFFFFF"/>
              </a:buClr>
              <a:defRPr/>
            </a:pPr>
            <a:r>
              <a:rPr lang="en-US" sz="4080" dirty="0">
                <a:solidFill>
                  <a:srgbClr val="000000"/>
                </a:solidFill>
                <a:ea typeface="Segoe UI Black" panose="020B0A02040204020203" pitchFamily="34" charset="0"/>
                <a:cs typeface="Segoe UI Black" panose="020B0A02040204020203" pitchFamily="34" charset="0"/>
              </a:rPr>
              <a:t>Largest virtual machines</a:t>
            </a:r>
            <a:br>
              <a:rPr lang="en-US" sz="4080" dirty="0">
                <a:solidFill>
                  <a:srgbClr val="000000"/>
                </a:solidFill>
                <a:ea typeface="Segoe UI Black" panose="020B0A02040204020203" pitchFamily="34" charset="0"/>
                <a:cs typeface="Segoe UI Black" panose="020B0A02040204020203" pitchFamily="34" charset="0"/>
              </a:rPr>
            </a:br>
            <a:r>
              <a:rPr lang="en-US" sz="408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179242" y="4123757"/>
            <a:ext cx="2225762" cy="1274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43">
              <a:lnSpc>
                <a:spcPct val="90000"/>
              </a:lnSpc>
              <a:spcAft>
                <a:spcPts val="1224"/>
              </a:spcAft>
              <a:defRPr/>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50743">
              <a:lnSpc>
                <a:spcPct val="90000"/>
              </a:lnSpc>
              <a:spcAft>
                <a:spcPts val="1224"/>
              </a:spcAft>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8127158" y="4123757"/>
            <a:ext cx="2806689" cy="1274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43">
              <a:lnSpc>
                <a:spcPct val="90000"/>
              </a:lnSpc>
              <a:spcAft>
                <a:spcPts val="1224"/>
              </a:spcAft>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50743">
              <a:lnSpc>
                <a:spcPct val="90000"/>
              </a:lnSpc>
              <a:spcAft>
                <a:spcPts val="1224"/>
              </a:spcAft>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50743">
              <a:lnSpc>
                <a:spcPct val="90000"/>
              </a:lnSpc>
              <a:spcAft>
                <a:spcPts val="1224"/>
              </a:spcAft>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76502" y="1871178"/>
            <a:ext cx="2225762" cy="2350766"/>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43">
                <a:lnSpc>
                  <a:spcPct val="90000"/>
                </a:lnSpc>
                <a:defRPr/>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6" tIns="46613" rIns="93226" bIns="46613" numCol="1" anchor="t" anchorCtr="0" compatLnSpc="1">
                  <a:prstTxWarp prst="textNoShape">
                    <a:avLst/>
                  </a:prstTxWarp>
                </a:bodyPr>
                <a:lstStyle/>
                <a:p>
                  <a:pPr defTabSz="932563"/>
                  <a:endParaRPr lang="en-US" sz="612">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6452" tIns="130536" rIns="186452" bIns="149161" rtlCol="0">
                <a:noAutofit/>
              </a:bodyPr>
              <a:lstStyle/>
              <a:p>
                <a:pPr algn="ctr" defTabSz="950743">
                  <a:lnSpc>
                    <a:spcPct val="90000"/>
                  </a:lnSpc>
                  <a:defRPr/>
                </a:pPr>
                <a:r>
                  <a:rPr lang="en-US" sz="3264"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302908" y="1871178"/>
            <a:ext cx="2225762" cy="2350766"/>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43">
                <a:lnSpc>
                  <a:spcPct val="90000"/>
                </a:lnSpc>
                <a:defRPr/>
              </a:pP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32"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32"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6" tIns="46613" rIns="93226" bIns="46613" numCol="1" anchor="t" anchorCtr="0" compatLnSpc="1">
                  <a:prstTxWarp prst="textNoShape">
                    <a:avLst/>
                  </a:prstTxWarp>
                </a:bodyPr>
                <a:lstStyle/>
                <a:p>
                  <a:pPr defTabSz="932563"/>
                  <a:endParaRPr lang="en-US" sz="612">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6452" tIns="130536" rIns="186452" bIns="149161" rtlCol="0">
                <a:noAutofit/>
              </a:bodyPr>
              <a:lstStyle/>
              <a:p>
                <a:pPr algn="ctr" defTabSz="950743">
                  <a:lnSpc>
                    <a:spcPct val="90000"/>
                  </a:lnSpc>
                  <a:defRPr/>
                </a:pPr>
                <a:r>
                  <a:rPr lang="en-US" sz="3264"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16822" y="1416951"/>
            <a:ext cx="2225762" cy="6798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43">
              <a:lnSpc>
                <a:spcPct val="90000"/>
              </a:lnSpc>
              <a:defRPr/>
            </a:pPr>
            <a:r>
              <a:rPr lang="en-US" sz="1632"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636764" y="1416951"/>
            <a:ext cx="2225762" cy="6798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43">
              <a:lnSpc>
                <a:spcPct val="90000"/>
              </a:lnSpc>
              <a:defRPr/>
            </a:pPr>
            <a:r>
              <a:rPr lang="en-US" sz="1632"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0676" y="1020335"/>
            <a:ext cx="11771632" cy="917575"/>
          </a:xfrm>
        </p:spPr>
        <p:txBody>
          <a:bodyPr/>
          <a:lstStyle/>
          <a:p>
            <a:r>
              <a:rPr lang="en-US" dirty="0"/>
              <a:t>VMs + Containers</a:t>
            </a:r>
          </a:p>
        </p:txBody>
      </p:sp>
    </p:spTree>
    <p:extLst>
      <p:ext uri="{BB962C8B-B14F-4D97-AF65-F5344CB8AC3E}">
        <p14:creationId xmlns:p14="http://schemas.microsoft.com/office/powerpoint/2010/main" val="29406612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4" name="Content Placeholder 3"/>
          <p:cNvSpPr>
            <a:spLocks noGrp="1"/>
          </p:cNvSpPr>
          <p:nvPr>
            <p:ph sz="quarter" idx="10"/>
          </p:nvPr>
        </p:nvSpPr>
        <p:spPr>
          <a:xfrm>
            <a:off x="274513" y="1426235"/>
            <a:ext cx="6002012" cy="5082559"/>
          </a:xfrm>
        </p:spPr>
        <p:txBody>
          <a:bodyPr>
            <a:normAutofit fontScale="92500" lnSpcReduction="10000"/>
          </a:bodyPr>
          <a:lstStyle/>
          <a:p>
            <a:r>
              <a:rPr lang="en-US" dirty="0"/>
              <a:t>What are they?</a:t>
            </a:r>
          </a:p>
          <a:p>
            <a:pPr lvl="1"/>
            <a:r>
              <a:rPr lang="en-US" dirty="0"/>
              <a:t>Unit of deployment</a:t>
            </a:r>
          </a:p>
          <a:p>
            <a:pPr lvl="1"/>
            <a:r>
              <a:rPr lang="en-US" dirty="0"/>
              <a:t>Isolated environment</a:t>
            </a:r>
          </a:p>
          <a:p>
            <a:pPr lvl="1"/>
            <a:r>
              <a:rPr lang="en-US" dirty="0"/>
              <a:t>Isolated collection of resources</a:t>
            </a:r>
          </a:p>
          <a:p>
            <a:pPr lvl="1"/>
            <a:endParaRPr lang="en-US" dirty="0"/>
          </a:p>
          <a:p>
            <a:r>
              <a:rPr lang="en-US" dirty="0"/>
              <a:t>What are the benefits?</a:t>
            </a:r>
          </a:p>
          <a:p>
            <a:pPr lvl="1"/>
            <a:r>
              <a:rPr lang="en-US" dirty="0"/>
              <a:t>Instant startup</a:t>
            </a:r>
          </a:p>
          <a:p>
            <a:pPr lvl="1"/>
            <a:r>
              <a:rPr lang="en-US" dirty="0"/>
              <a:t>Repeatable and reliable execution</a:t>
            </a:r>
          </a:p>
          <a:p>
            <a:endParaRPr lang="en-US" dirty="0"/>
          </a:p>
          <a:p>
            <a:r>
              <a:rPr lang="en-US" dirty="0"/>
              <a:t>Scenarios</a:t>
            </a:r>
          </a:p>
          <a:p>
            <a:pPr lvl="1"/>
            <a:r>
              <a:rPr lang="en-US" dirty="0"/>
              <a:t>Dev/Test</a:t>
            </a:r>
          </a:p>
          <a:p>
            <a:pPr lvl="1"/>
            <a:r>
              <a:rPr lang="en-US" dirty="0"/>
              <a:t>Great for micro-services</a:t>
            </a:r>
          </a:p>
        </p:txBody>
      </p:sp>
      <p:grpSp>
        <p:nvGrpSpPr>
          <p:cNvPr id="32" name="Group 31"/>
          <p:cNvGrpSpPr/>
          <p:nvPr/>
        </p:nvGrpSpPr>
        <p:grpSpPr>
          <a:xfrm>
            <a:off x="6433332" y="4280144"/>
            <a:ext cx="6137674" cy="2094940"/>
            <a:chOff x="6306896" y="4196601"/>
            <a:chExt cx="6017874" cy="2054049"/>
          </a:xfrm>
        </p:grpSpPr>
        <p:sp>
          <p:nvSpPr>
            <p:cNvPr id="5" name="Rectangle 4"/>
            <p:cNvSpPr/>
            <p:nvPr/>
          </p:nvSpPr>
          <p:spPr bwMode="auto">
            <a:xfrm>
              <a:off x="6306896" y="5884890"/>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836" kern="0" dirty="0">
                  <a:solidFill>
                    <a:schemeClr val="bg1"/>
                  </a:solidFill>
                  <a:ea typeface="Segoe UI" pitchFamily="34" charset="0"/>
                  <a:cs typeface="Segoe UI" pitchFamily="34" charset="0"/>
                </a:rPr>
                <a:t>Physical Server</a:t>
              </a:r>
            </a:p>
          </p:txBody>
        </p:sp>
        <p:sp>
          <p:nvSpPr>
            <p:cNvPr id="6" name="Rectangle 5"/>
            <p:cNvSpPr/>
            <p:nvPr/>
          </p:nvSpPr>
          <p:spPr bwMode="auto">
            <a:xfrm>
              <a:off x="6306897" y="5446114"/>
              <a:ext cx="4245316"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836" kern="0" dirty="0">
                  <a:solidFill>
                    <a:schemeClr val="bg1"/>
                  </a:solidFill>
                  <a:ea typeface="Segoe UI" pitchFamily="34" charset="0"/>
                  <a:cs typeface="Segoe UI" pitchFamily="34" charset="0"/>
                </a:rPr>
                <a:t>Host OS</a:t>
              </a:r>
            </a:p>
          </p:txBody>
        </p:sp>
        <p:sp>
          <p:nvSpPr>
            <p:cNvPr id="7" name="Rectangle 6"/>
            <p:cNvSpPr/>
            <p:nvPr/>
          </p:nvSpPr>
          <p:spPr bwMode="auto">
            <a:xfrm>
              <a:off x="6306896" y="4799558"/>
              <a:ext cx="1015217" cy="575095"/>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bg1"/>
                  </a:solidFill>
                  <a:ea typeface="Segoe UI" pitchFamily="34" charset="0"/>
                  <a:cs typeface="Segoe UI" pitchFamily="34" charset="0"/>
                </a:rPr>
                <a:t>Container Manager</a:t>
              </a:r>
            </a:p>
          </p:txBody>
        </p:sp>
        <p:sp>
          <p:nvSpPr>
            <p:cNvPr id="8" name="Rectangle 7"/>
            <p:cNvSpPr/>
            <p:nvPr/>
          </p:nvSpPr>
          <p:spPr bwMode="auto">
            <a:xfrm>
              <a:off x="7375295" y="4806743"/>
              <a:ext cx="126649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bg1"/>
                  </a:solidFill>
                  <a:ea typeface="Segoe UI" pitchFamily="34" charset="0"/>
                  <a:cs typeface="Segoe UI" pitchFamily="34" charset="0"/>
                </a:rPr>
                <a:t>App</a:t>
              </a:r>
            </a:p>
            <a:p>
              <a:pPr algn="ctr" defTabSz="951028" eaLnBrk="1" hangingPunct="1">
                <a:lnSpc>
                  <a:spcPct val="90000"/>
                </a:lnSpc>
                <a:defRPr/>
              </a:pPr>
              <a:r>
                <a:rPr lang="en-US" sz="1428" kern="0" dirty="0">
                  <a:solidFill>
                    <a:schemeClr val="bg1"/>
                  </a:solidFill>
                  <a:ea typeface="Segoe UI" pitchFamily="34" charset="0"/>
                  <a:cs typeface="Segoe UI" pitchFamily="34" charset="0"/>
                </a:rPr>
                <a:t>Framework</a:t>
              </a:r>
            </a:p>
          </p:txBody>
        </p:sp>
        <p:sp>
          <p:nvSpPr>
            <p:cNvPr id="9" name="Rectangle 8"/>
            <p:cNvSpPr/>
            <p:nvPr/>
          </p:nvSpPr>
          <p:spPr bwMode="auto">
            <a:xfrm>
              <a:off x="7381130" y="4198733"/>
              <a:ext cx="630936"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tx1"/>
                  </a:solidFill>
                  <a:ea typeface="Segoe UI" pitchFamily="34" charset="0"/>
                  <a:cs typeface="Segoe UI" pitchFamily="34" charset="0"/>
                </a:rPr>
                <a:t>App</a:t>
              </a:r>
            </a:p>
            <a:p>
              <a:pPr algn="ctr" defTabSz="951028" eaLnBrk="1" hangingPunct="1">
                <a:lnSpc>
                  <a:spcPct val="90000"/>
                </a:lnSpc>
                <a:defRPr/>
              </a:pPr>
              <a:r>
                <a:rPr lang="en-US" sz="1428" kern="0" dirty="0">
                  <a:solidFill>
                    <a:schemeClr val="tx1"/>
                  </a:solidFill>
                  <a:ea typeface="Segoe UI" pitchFamily="34" charset="0"/>
                  <a:cs typeface="Segoe UI" pitchFamily="34" charset="0"/>
                </a:rPr>
                <a:t>A</a:t>
              </a:r>
            </a:p>
          </p:txBody>
        </p:sp>
        <p:sp>
          <p:nvSpPr>
            <p:cNvPr id="10" name="Rectangle 9"/>
            <p:cNvSpPr/>
            <p:nvPr/>
          </p:nvSpPr>
          <p:spPr bwMode="auto">
            <a:xfrm>
              <a:off x="8068161" y="4198733"/>
              <a:ext cx="580457"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tx1"/>
                  </a:solidFill>
                  <a:ea typeface="Segoe UI" pitchFamily="34" charset="0"/>
                  <a:cs typeface="Segoe UI" pitchFamily="34" charset="0"/>
                </a:rPr>
                <a:t>App</a:t>
              </a:r>
            </a:p>
            <a:p>
              <a:pPr algn="ctr" defTabSz="951028" eaLnBrk="1" hangingPunct="1">
                <a:lnSpc>
                  <a:spcPct val="90000"/>
                </a:lnSpc>
                <a:defRPr/>
              </a:pPr>
              <a:r>
                <a:rPr lang="en-US" sz="1428" kern="0" dirty="0">
                  <a:solidFill>
                    <a:schemeClr val="tx1"/>
                  </a:solidFill>
                  <a:ea typeface="Segoe UI" pitchFamily="34" charset="0"/>
                  <a:cs typeface="Segoe UI" pitchFamily="34" charset="0"/>
                </a:rPr>
                <a:t>A</a:t>
              </a:r>
            </a:p>
          </p:txBody>
        </p:sp>
        <p:sp>
          <p:nvSpPr>
            <p:cNvPr id="11" name="Rectangle 10"/>
            <p:cNvSpPr/>
            <p:nvPr/>
          </p:nvSpPr>
          <p:spPr bwMode="auto">
            <a:xfrm>
              <a:off x="8696889" y="4806743"/>
              <a:ext cx="1853405"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bg1"/>
                  </a:solidFill>
                  <a:ea typeface="Segoe UI" pitchFamily="34" charset="0"/>
                  <a:cs typeface="Segoe UI" pitchFamily="34" charset="0"/>
                </a:rPr>
                <a:t>App</a:t>
              </a:r>
            </a:p>
            <a:p>
              <a:pPr algn="ctr" defTabSz="951028" eaLnBrk="1" hangingPunct="1">
                <a:lnSpc>
                  <a:spcPct val="90000"/>
                </a:lnSpc>
                <a:defRPr/>
              </a:pPr>
              <a:r>
                <a:rPr lang="en-US" sz="1428" kern="0" dirty="0">
                  <a:solidFill>
                    <a:schemeClr val="bg1"/>
                  </a:solidFill>
                  <a:ea typeface="Segoe UI" pitchFamily="34" charset="0"/>
                  <a:cs typeface="Segoe UI" pitchFamily="34" charset="0"/>
                </a:rPr>
                <a:t>Framework</a:t>
              </a:r>
            </a:p>
          </p:txBody>
        </p:sp>
        <p:sp>
          <p:nvSpPr>
            <p:cNvPr id="12" name="Rectangle 11"/>
            <p:cNvSpPr/>
            <p:nvPr/>
          </p:nvSpPr>
          <p:spPr bwMode="auto">
            <a:xfrm>
              <a:off x="8696889" y="4198733"/>
              <a:ext cx="580458"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tx1"/>
                  </a:solidFill>
                  <a:ea typeface="Segoe UI" pitchFamily="34" charset="0"/>
                  <a:cs typeface="Segoe UI" pitchFamily="34" charset="0"/>
                </a:rPr>
                <a:t>App</a:t>
              </a:r>
            </a:p>
            <a:p>
              <a:pPr algn="ctr" defTabSz="951028" eaLnBrk="1" hangingPunct="1">
                <a:lnSpc>
                  <a:spcPct val="90000"/>
                </a:lnSpc>
                <a:defRPr/>
              </a:pPr>
              <a:r>
                <a:rPr lang="en-US" sz="1428" kern="0" dirty="0">
                  <a:solidFill>
                    <a:schemeClr val="tx1"/>
                  </a:solidFill>
                  <a:ea typeface="Segoe UI" pitchFamily="34" charset="0"/>
                  <a:cs typeface="Segoe UI" pitchFamily="34" charset="0"/>
                </a:rPr>
                <a:t>B</a:t>
              </a:r>
            </a:p>
          </p:txBody>
        </p:sp>
        <p:sp>
          <p:nvSpPr>
            <p:cNvPr id="13" name="Rectangle 12"/>
            <p:cNvSpPr/>
            <p:nvPr/>
          </p:nvSpPr>
          <p:spPr bwMode="auto">
            <a:xfrm>
              <a:off x="9332448" y="4196601"/>
              <a:ext cx="58045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tx1"/>
                  </a:solidFill>
                  <a:ea typeface="Segoe UI" pitchFamily="34" charset="0"/>
                  <a:cs typeface="Segoe UI" pitchFamily="34" charset="0"/>
                </a:rPr>
                <a:t>App</a:t>
              </a:r>
            </a:p>
            <a:p>
              <a:pPr algn="ctr" defTabSz="951028" eaLnBrk="1" hangingPunct="1">
                <a:lnSpc>
                  <a:spcPct val="90000"/>
                </a:lnSpc>
                <a:defRPr/>
              </a:pPr>
              <a:r>
                <a:rPr lang="en-US" sz="1428" kern="0" dirty="0">
                  <a:solidFill>
                    <a:schemeClr val="tx1"/>
                  </a:solidFill>
                  <a:ea typeface="Segoe UI" pitchFamily="34" charset="0"/>
                  <a:cs typeface="Segoe UI" pitchFamily="34" charset="0"/>
                </a:rPr>
                <a:t>B</a:t>
              </a:r>
            </a:p>
          </p:txBody>
        </p:sp>
        <p:sp>
          <p:nvSpPr>
            <p:cNvPr id="14" name="Rectangle 13"/>
            <p:cNvSpPr/>
            <p:nvPr/>
          </p:nvSpPr>
          <p:spPr bwMode="auto">
            <a:xfrm>
              <a:off x="9961177" y="4196601"/>
              <a:ext cx="58728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tx1"/>
                  </a:solidFill>
                  <a:ea typeface="Segoe UI" pitchFamily="34" charset="0"/>
                  <a:cs typeface="Segoe UI" pitchFamily="34" charset="0"/>
                </a:rPr>
                <a:t>App</a:t>
              </a:r>
            </a:p>
            <a:p>
              <a:pPr algn="ctr" defTabSz="951028" eaLnBrk="1" hangingPunct="1">
                <a:lnSpc>
                  <a:spcPct val="90000"/>
                </a:lnSpc>
                <a:defRPr/>
              </a:pPr>
              <a:r>
                <a:rPr lang="en-US" sz="1428" kern="0" dirty="0">
                  <a:solidFill>
                    <a:schemeClr val="tx1"/>
                  </a:solidFill>
                  <a:ea typeface="Segoe UI" pitchFamily="34" charset="0"/>
                  <a:cs typeface="Segoe UI" pitchFamily="34" charset="0"/>
                </a:rPr>
                <a:t>B</a:t>
              </a:r>
            </a:p>
          </p:txBody>
        </p:sp>
        <p:sp>
          <p:nvSpPr>
            <p:cNvPr id="15" name="Right Brace 14"/>
            <p:cNvSpPr/>
            <p:nvPr/>
          </p:nvSpPr>
          <p:spPr>
            <a:xfrm>
              <a:off x="10603565" y="4196601"/>
              <a:ext cx="264460" cy="602957"/>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algn="ctr" defTabSz="932597" eaLnBrk="1" fontAlgn="auto" hangingPunct="1">
                <a:spcBef>
                  <a:spcPts val="0"/>
                </a:spcBef>
                <a:spcAft>
                  <a:spcPts val="0"/>
                </a:spcAft>
                <a:defRPr/>
              </a:pPr>
              <a:endParaRPr lang="en-US" sz="1836" kern="0">
                <a:solidFill>
                  <a:sysClr val="windowText" lastClr="000000"/>
                </a:solidFill>
              </a:endParaRPr>
            </a:p>
          </p:txBody>
        </p:sp>
        <p:sp>
          <p:nvSpPr>
            <p:cNvPr id="16" name="TextBox 15"/>
            <p:cNvSpPr txBox="1"/>
            <p:nvPr/>
          </p:nvSpPr>
          <p:spPr>
            <a:xfrm>
              <a:off x="10831733" y="4211847"/>
              <a:ext cx="1493037" cy="577979"/>
            </a:xfrm>
            <a:prstGeom prst="rect">
              <a:avLst/>
            </a:prstGeom>
            <a:noFill/>
          </p:spPr>
          <p:txBody>
            <a:bodyPr wrap="none" lIns="186521" tIns="149217" rIns="186521" bIns="149217" rtlCol="0">
              <a:spAutoFit/>
            </a:bodyPr>
            <a:lstStyle/>
            <a:p>
              <a:pPr defTabSz="932597" eaLnBrk="1" fontAlgn="auto" hangingPunct="1">
                <a:lnSpc>
                  <a:spcPct val="90000"/>
                </a:lnSpc>
                <a:spcBef>
                  <a:spcPts val="0"/>
                </a:spcBef>
                <a:spcAft>
                  <a:spcPts val="612"/>
                </a:spcAft>
                <a:defRPr/>
              </a:pPr>
              <a:r>
                <a:rPr lang="en-US" sz="2040" kern="0" dirty="0">
                  <a:gradFill>
                    <a:gsLst>
                      <a:gs pos="2917">
                        <a:schemeClr val="tx1"/>
                      </a:gs>
                      <a:gs pos="30000">
                        <a:schemeClr val="tx1"/>
                      </a:gs>
                    </a:gsLst>
                    <a:lin ang="5400000" scaled="0"/>
                  </a:gradFill>
                </a:rPr>
                <a:t>Container</a:t>
              </a:r>
            </a:p>
          </p:txBody>
        </p:sp>
      </p:grpSp>
      <p:grpSp>
        <p:nvGrpSpPr>
          <p:cNvPr id="31" name="Group 30"/>
          <p:cNvGrpSpPr/>
          <p:nvPr/>
        </p:nvGrpSpPr>
        <p:grpSpPr>
          <a:xfrm>
            <a:off x="6399130" y="936381"/>
            <a:ext cx="5512484" cy="2536183"/>
            <a:chOff x="6273362" y="918104"/>
            <a:chExt cx="5404887" cy="2486680"/>
          </a:xfrm>
        </p:grpSpPr>
        <p:sp>
          <p:nvSpPr>
            <p:cNvPr id="17" name="Rectangle 16"/>
            <p:cNvSpPr/>
            <p:nvPr/>
          </p:nvSpPr>
          <p:spPr bwMode="auto">
            <a:xfrm>
              <a:off x="6289247" y="3039024"/>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836" kern="0" dirty="0">
                  <a:solidFill>
                    <a:schemeClr val="bg1"/>
                  </a:solidFill>
                  <a:ea typeface="Segoe UI" pitchFamily="34" charset="0"/>
                  <a:cs typeface="Segoe UI" pitchFamily="34" charset="0"/>
                </a:rPr>
                <a:t>Physical Server</a:t>
              </a:r>
            </a:p>
          </p:txBody>
        </p:sp>
        <p:sp>
          <p:nvSpPr>
            <p:cNvPr id="18" name="Rectangle 17"/>
            <p:cNvSpPr/>
            <p:nvPr/>
          </p:nvSpPr>
          <p:spPr bwMode="auto">
            <a:xfrm>
              <a:off x="6273362" y="2581893"/>
              <a:ext cx="4245317" cy="365760"/>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836" kern="0" dirty="0">
                  <a:solidFill>
                    <a:schemeClr val="bg1"/>
                  </a:solidFill>
                  <a:ea typeface="Segoe UI" pitchFamily="34" charset="0"/>
                  <a:cs typeface="Segoe UI" pitchFamily="34" charset="0"/>
                </a:rPr>
                <a:t>Hypervisor</a:t>
              </a:r>
            </a:p>
          </p:txBody>
        </p:sp>
        <p:sp>
          <p:nvSpPr>
            <p:cNvPr id="19" name="Rectangle 18"/>
            <p:cNvSpPr/>
            <p:nvPr/>
          </p:nvSpPr>
          <p:spPr bwMode="auto">
            <a:xfrm>
              <a:off x="7353127"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bg1"/>
                  </a:solidFill>
                  <a:ea typeface="Segoe UI" pitchFamily="34" charset="0"/>
                  <a:cs typeface="Segoe UI" pitchFamily="34" charset="0"/>
                </a:rPr>
                <a:t>Guest OS</a:t>
              </a:r>
            </a:p>
          </p:txBody>
        </p:sp>
        <p:sp>
          <p:nvSpPr>
            <p:cNvPr id="20" name="Rectangle 19"/>
            <p:cNvSpPr/>
            <p:nvPr/>
          </p:nvSpPr>
          <p:spPr bwMode="auto">
            <a:xfrm>
              <a:off x="8414826"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bg1"/>
                  </a:solidFill>
                  <a:ea typeface="Segoe UI" pitchFamily="34" charset="0"/>
                  <a:cs typeface="Segoe UI" pitchFamily="34" charset="0"/>
                </a:rPr>
                <a:t>Guest OS</a:t>
              </a:r>
            </a:p>
          </p:txBody>
        </p:sp>
        <p:sp>
          <p:nvSpPr>
            <p:cNvPr id="21" name="Rectangle 20"/>
            <p:cNvSpPr/>
            <p:nvPr/>
          </p:nvSpPr>
          <p:spPr bwMode="auto">
            <a:xfrm>
              <a:off x="7352573" y="1535535"/>
              <a:ext cx="1031033"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224" kern="0" dirty="0">
                  <a:solidFill>
                    <a:schemeClr val="bg1"/>
                  </a:solidFill>
                  <a:ea typeface="Segoe UI" pitchFamily="34" charset="0"/>
                  <a:cs typeface="Segoe UI" pitchFamily="34" charset="0"/>
                </a:rPr>
                <a:t>App</a:t>
              </a:r>
            </a:p>
            <a:p>
              <a:pPr algn="ctr" defTabSz="951028" eaLnBrk="1" hangingPunct="1">
                <a:lnSpc>
                  <a:spcPct val="90000"/>
                </a:lnSpc>
                <a:defRPr/>
              </a:pPr>
              <a:r>
                <a:rPr lang="en-US" sz="1224" kern="0" dirty="0">
                  <a:solidFill>
                    <a:schemeClr val="bg1"/>
                  </a:solidFill>
                  <a:ea typeface="Segoe UI" pitchFamily="34" charset="0"/>
                  <a:cs typeface="Segoe UI" pitchFamily="34" charset="0"/>
                </a:rPr>
                <a:t>Framework</a:t>
              </a:r>
            </a:p>
          </p:txBody>
        </p:sp>
        <p:sp>
          <p:nvSpPr>
            <p:cNvPr id="22" name="Rectangle 21"/>
            <p:cNvSpPr/>
            <p:nvPr/>
          </p:nvSpPr>
          <p:spPr bwMode="auto">
            <a:xfrm>
              <a:off x="8416471" y="1535535"/>
              <a:ext cx="102883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224" kern="0" dirty="0">
                  <a:solidFill>
                    <a:schemeClr val="bg1"/>
                  </a:solidFill>
                  <a:ea typeface="Segoe UI" pitchFamily="34" charset="0"/>
                  <a:cs typeface="Segoe UI" pitchFamily="34" charset="0"/>
                </a:rPr>
                <a:t>App</a:t>
              </a:r>
            </a:p>
            <a:p>
              <a:pPr algn="ctr" defTabSz="951028" eaLnBrk="1" hangingPunct="1">
                <a:lnSpc>
                  <a:spcPct val="90000"/>
                </a:lnSpc>
                <a:defRPr/>
              </a:pPr>
              <a:r>
                <a:rPr lang="en-US" sz="1224" kern="0" dirty="0">
                  <a:solidFill>
                    <a:schemeClr val="bg1"/>
                  </a:solidFill>
                  <a:ea typeface="Segoe UI" pitchFamily="34" charset="0"/>
                  <a:cs typeface="Segoe UI" pitchFamily="34" charset="0"/>
                </a:rPr>
                <a:t>Framework</a:t>
              </a:r>
            </a:p>
          </p:txBody>
        </p:sp>
        <p:sp>
          <p:nvSpPr>
            <p:cNvPr id="23" name="Rectangle 22"/>
            <p:cNvSpPr/>
            <p:nvPr/>
          </p:nvSpPr>
          <p:spPr bwMode="auto">
            <a:xfrm>
              <a:off x="8416471" y="918104"/>
              <a:ext cx="1028834"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tx1"/>
                  </a:solidFill>
                  <a:ea typeface="Segoe UI" pitchFamily="34" charset="0"/>
                  <a:cs typeface="Segoe UI" pitchFamily="34" charset="0"/>
                </a:rPr>
                <a:t>App</a:t>
              </a:r>
            </a:p>
            <a:p>
              <a:pPr algn="ctr" defTabSz="951028" eaLnBrk="1" hangingPunct="1">
                <a:lnSpc>
                  <a:spcPct val="90000"/>
                </a:lnSpc>
                <a:defRPr/>
              </a:pPr>
              <a:r>
                <a:rPr lang="en-US" sz="1428" kern="0" dirty="0">
                  <a:solidFill>
                    <a:schemeClr val="tx1"/>
                  </a:solidFill>
                  <a:ea typeface="Segoe UI" pitchFamily="34" charset="0"/>
                  <a:cs typeface="Segoe UI" pitchFamily="34" charset="0"/>
                </a:rPr>
                <a:t>A</a:t>
              </a:r>
            </a:p>
          </p:txBody>
        </p:sp>
        <p:sp>
          <p:nvSpPr>
            <p:cNvPr id="24" name="Rectangle 23"/>
            <p:cNvSpPr/>
            <p:nvPr/>
          </p:nvSpPr>
          <p:spPr bwMode="auto">
            <a:xfrm>
              <a:off x="7352573" y="918104"/>
              <a:ext cx="1031033"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tx1"/>
                  </a:solidFill>
                  <a:ea typeface="Segoe UI" pitchFamily="34" charset="0"/>
                  <a:cs typeface="Segoe UI" pitchFamily="34" charset="0"/>
                </a:rPr>
                <a:t>App</a:t>
              </a:r>
            </a:p>
            <a:p>
              <a:pPr algn="ctr" defTabSz="951028" eaLnBrk="1" hangingPunct="1">
                <a:lnSpc>
                  <a:spcPct val="90000"/>
                </a:lnSpc>
                <a:defRPr/>
              </a:pPr>
              <a:r>
                <a:rPr lang="en-US" sz="1428" kern="0" dirty="0">
                  <a:solidFill>
                    <a:schemeClr val="tx1"/>
                  </a:solidFill>
                  <a:ea typeface="Segoe UI" pitchFamily="34" charset="0"/>
                  <a:cs typeface="Segoe UI" pitchFamily="34" charset="0"/>
                </a:rPr>
                <a:t>A</a:t>
              </a:r>
            </a:p>
          </p:txBody>
        </p:sp>
        <p:sp>
          <p:nvSpPr>
            <p:cNvPr id="25" name="Rectangle 24"/>
            <p:cNvSpPr/>
            <p:nvPr/>
          </p:nvSpPr>
          <p:spPr bwMode="auto">
            <a:xfrm>
              <a:off x="9476525" y="2137288"/>
              <a:ext cx="1062068"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bg1"/>
                  </a:solidFill>
                  <a:ea typeface="Segoe UI" pitchFamily="34" charset="0"/>
                  <a:cs typeface="Segoe UI" pitchFamily="34" charset="0"/>
                </a:rPr>
                <a:t>Guest OS</a:t>
              </a:r>
            </a:p>
          </p:txBody>
        </p:sp>
        <p:sp>
          <p:nvSpPr>
            <p:cNvPr id="26" name="Rectangle 25"/>
            <p:cNvSpPr/>
            <p:nvPr/>
          </p:nvSpPr>
          <p:spPr bwMode="auto">
            <a:xfrm>
              <a:off x="9483658" y="1535535"/>
              <a:ext cx="1062068"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bg1"/>
                  </a:solidFill>
                  <a:ea typeface="Segoe UI" pitchFamily="34" charset="0"/>
                  <a:cs typeface="Segoe UI" pitchFamily="34" charset="0"/>
                </a:rPr>
                <a:t>App</a:t>
              </a:r>
            </a:p>
            <a:p>
              <a:pPr algn="ctr" defTabSz="951028" eaLnBrk="1" hangingPunct="1">
                <a:lnSpc>
                  <a:spcPct val="90000"/>
                </a:lnSpc>
                <a:defRPr/>
              </a:pPr>
              <a:r>
                <a:rPr lang="en-US" sz="1428" kern="0" dirty="0">
                  <a:solidFill>
                    <a:schemeClr val="bg1"/>
                  </a:solidFill>
                  <a:ea typeface="Segoe UI" pitchFamily="34" charset="0"/>
                  <a:cs typeface="Segoe UI" pitchFamily="34" charset="0"/>
                </a:rPr>
                <a:t>Framework</a:t>
              </a:r>
            </a:p>
          </p:txBody>
        </p:sp>
        <p:sp>
          <p:nvSpPr>
            <p:cNvPr id="27" name="Rectangle 26"/>
            <p:cNvSpPr/>
            <p:nvPr/>
          </p:nvSpPr>
          <p:spPr bwMode="auto">
            <a:xfrm>
              <a:off x="9483658" y="918104"/>
              <a:ext cx="1062068" cy="56946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tx1"/>
                  </a:solidFill>
                  <a:ea typeface="Segoe UI" pitchFamily="34" charset="0"/>
                  <a:cs typeface="Segoe UI" pitchFamily="34" charset="0"/>
                </a:rPr>
                <a:t>App</a:t>
              </a:r>
            </a:p>
            <a:p>
              <a:pPr algn="ctr" defTabSz="951028" eaLnBrk="1" hangingPunct="1">
                <a:lnSpc>
                  <a:spcPct val="90000"/>
                </a:lnSpc>
                <a:defRPr/>
              </a:pPr>
              <a:r>
                <a:rPr lang="en-US" sz="1428" kern="0" dirty="0">
                  <a:solidFill>
                    <a:schemeClr val="tx1"/>
                  </a:solidFill>
                  <a:ea typeface="Segoe UI" pitchFamily="34" charset="0"/>
                  <a:cs typeface="Segoe UI" pitchFamily="34" charset="0"/>
                </a:rPr>
                <a:t>B</a:t>
              </a:r>
            </a:p>
          </p:txBody>
        </p:sp>
        <p:sp>
          <p:nvSpPr>
            <p:cNvPr id="28" name="Right Brace 27"/>
            <p:cNvSpPr/>
            <p:nvPr/>
          </p:nvSpPr>
          <p:spPr>
            <a:xfrm>
              <a:off x="10569813" y="918104"/>
              <a:ext cx="298212" cy="1575216"/>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algn="ctr" defTabSz="932597" eaLnBrk="1" fontAlgn="auto" hangingPunct="1">
                <a:spcBef>
                  <a:spcPts val="0"/>
                </a:spcBef>
                <a:spcAft>
                  <a:spcPts val="0"/>
                </a:spcAft>
                <a:defRPr/>
              </a:pPr>
              <a:endParaRPr lang="en-US" sz="1836" kern="0">
                <a:solidFill>
                  <a:sysClr val="windowText" lastClr="000000"/>
                </a:solidFill>
              </a:endParaRPr>
            </a:p>
          </p:txBody>
        </p:sp>
        <p:sp>
          <p:nvSpPr>
            <p:cNvPr id="29" name="TextBox 28"/>
            <p:cNvSpPr txBox="1"/>
            <p:nvPr/>
          </p:nvSpPr>
          <p:spPr>
            <a:xfrm>
              <a:off x="10911372" y="1419480"/>
              <a:ext cx="766877" cy="577979"/>
            </a:xfrm>
            <a:prstGeom prst="rect">
              <a:avLst/>
            </a:prstGeom>
            <a:noFill/>
          </p:spPr>
          <p:txBody>
            <a:bodyPr wrap="none" lIns="186521" tIns="149217" rIns="186521" bIns="149217" rtlCol="0">
              <a:spAutoFit/>
            </a:bodyPr>
            <a:lstStyle/>
            <a:p>
              <a:pPr defTabSz="932597" eaLnBrk="1" fontAlgn="auto" hangingPunct="1">
                <a:lnSpc>
                  <a:spcPct val="90000"/>
                </a:lnSpc>
                <a:spcBef>
                  <a:spcPts val="0"/>
                </a:spcBef>
                <a:spcAft>
                  <a:spcPts val="612"/>
                </a:spcAft>
                <a:defRPr/>
              </a:pPr>
              <a:r>
                <a:rPr lang="en-US" sz="2040" kern="0" dirty="0">
                  <a:gradFill>
                    <a:gsLst>
                      <a:gs pos="2917">
                        <a:schemeClr val="tx1"/>
                      </a:gs>
                      <a:gs pos="30000">
                        <a:schemeClr val="tx1"/>
                      </a:gs>
                    </a:gsLst>
                    <a:lin ang="5400000" scaled="0"/>
                  </a:gradFill>
                </a:rPr>
                <a:t>VM</a:t>
              </a:r>
            </a:p>
          </p:txBody>
        </p:sp>
        <p:sp>
          <p:nvSpPr>
            <p:cNvPr id="30" name="Rectangle 29"/>
            <p:cNvSpPr/>
            <p:nvPr/>
          </p:nvSpPr>
          <p:spPr bwMode="auto">
            <a:xfrm>
              <a:off x="6273362"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eaLnBrk="1" hangingPunct="1">
                <a:lnSpc>
                  <a:spcPct val="90000"/>
                </a:lnSpc>
                <a:defRPr/>
              </a:pPr>
              <a:r>
                <a:rPr lang="en-US" sz="1428" kern="0" dirty="0">
                  <a:solidFill>
                    <a:schemeClr val="bg1"/>
                  </a:solidFill>
                  <a:ea typeface="Segoe UI" pitchFamily="34" charset="0"/>
                  <a:cs typeface="Segoe UI" pitchFamily="34" charset="0"/>
                </a:rPr>
                <a:t>Host OS</a:t>
              </a:r>
            </a:p>
          </p:txBody>
        </p:sp>
      </p:grpSp>
    </p:spTree>
    <p:extLst>
      <p:ext uri="{BB962C8B-B14F-4D97-AF65-F5344CB8AC3E}">
        <p14:creationId xmlns:p14="http://schemas.microsoft.com/office/powerpoint/2010/main" val="834723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20482" y="1343770"/>
            <a:ext cx="5529555" cy="52704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88" tIns="62144" rIns="124288" bIns="62144" numCol="1" rtlCol="0" anchor="ctr" anchorCtr="0" compatLnSpc="1">
            <a:prstTxWarp prst="textNoShape">
              <a:avLst/>
            </a:prstTxWarp>
          </a:bodyPr>
          <a:lstStyle/>
          <a:p>
            <a:pPr algn="ctr" defTabSz="1242535"/>
            <a:endParaRPr lang="en-US" sz="2991" dirty="0">
              <a:gradFill>
                <a:gsLst>
                  <a:gs pos="0">
                    <a:srgbClr val="FFFFFF"/>
                  </a:gs>
                  <a:gs pos="100000">
                    <a:srgbClr val="FFFFFF"/>
                  </a:gs>
                </a:gsLst>
                <a:lin ang="5400000" scaled="0"/>
              </a:gradFill>
            </a:endParaRPr>
          </a:p>
        </p:txBody>
      </p:sp>
      <p:sp>
        <p:nvSpPr>
          <p:cNvPr id="6" name="Rectangle 5"/>
          <p:cNvSpPr/>
          <p:nvPr/>
        </p:nvSpPr>
        <p:spPr bwMode="auto">
          <a:xfrm>
            <a:off x="6386444" y="1343770"/>
            <a:ext cx="5529555" cy="52704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88" tIns="62144" rIns="124288" bIns="62144" numCol="1" rtlCol="0" anchor="ctr" anchorCtr="0" compatLnSpc="1">
            <a:prstTxWarp prst="textNoShape">
              <a:avLst/>
            </a:prstTxWarp>
          </a:bodyPr>
          <a:lstStyle/>
          <a:p>
            <a:pPr algn="ctr" defTabSz="1242535"/>
            <a:endParaRPr lang="en-US" sz="2991" dirty="0">
              <a:solidFill>
                <a:schemeClr val="bg1"/>
              </a:solidFill>
            </a:endParaRPr>
          </a:p>
        </p:txBody>
      </p:sp>
      <p:sp>
        <p:nvSpPr>
          <p:cNvPr id="2" name="Title 1"/>
          <p:cNvSpPr>
            <a:spLocks noGrp="1"/>
          </p:cNvSpPr>
          <p:nvPr>
            <p:ph type="title" idx="4294967295"/>
          </p:nvPr>
        </p:nvSpPr>
        <p:spPr>
          <a:xfrm>
            <a:off x="1134254" y="349726"/>
            <a:ext cx="9032004" cy="976320"/>
          </a:xfrm>
          <a:prstGeom prst="rect">
            <a:avLst/>
          </a:prstGeom>
        </p:spPr>
        <p:txBody>
          <a:bodyPr/>
          <a:lstStyle/>
          <a:p>
            <a:r>
              <a:rPr lang="en-US" dirty="0"/>
              <a:t>Image Mobility</a:t>
            </a:r>
          </a:p>
        </p:txBody>
      </p:sp>
      <p:sp>
        <p:nvSpPr>
          <p:cNvPr id="3" name="Rectangle 2"/>
          <p:cNvSpPr/>
          <p:nvPr/>
        </p:nvSpPr>
        <p:spPr bwMode="auto">
          <a:xfrm>
            <a:off x="521055" y="1343769"/>
            <a:ext cx="5537952" cy="815814"/>
          </a:xfrm>
          <a:prstGeom prst="rect">
            <a:avLst/>
          </a:prstGeom>
          <a:noFill/>
          <a:ln w="9525" cap="flat" cmpd="sng" algn="ctr">
            <a:noFill/>
            <a:prstDash val="solid"/>
            <a:headEnd type="none" w="med" len="med"/>
            <a:tailEnd type="none" w="med" len="med"/>
          </a:ln>
          <a:effectLst/>
        </p:spPr>
        <p:txBody>
          <a:bodyPr vert="horz" wrap="square" lIns="248589" tIns="62146" rIns="124293" bIns="62146" numCol="1" rtlCol="0" anchor="ctr" anchorCtr="0" compatLnSpc="1">
            <a:prstTxWarp prst="textNoShape">
              <a:avLst/>
            </a:prstTxWarp>
          </a:bodyPr>
          <a:lstStyle/>
          <a:p>
            <a:pPr lvl="0">
              <a:lnSpc>
                <a:spcPct val="90000"/>
              </a:lnSpc>
              <a:buSzPct val="90000"/>
              <a:defRPr/>
            </a:pPr>
            <a:r>
              <a:rPr lang="en-US" sz="2991"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378044" y="1343769"/>
            <a:ext cx="5537952" cy="815814"/>
          </a:xfrm>
          <a:prstGeom prst="rect">
            <a:avLst/>
          </a:prstGeom>
          <a:noFill/>
          <a:ln w="9525" cap="flat" cmpd="sng" algn="ctr">
            <a:noFill/>
            <a:prstDash val="solid"/>
            <a:headEnd type="none" w="med" len="med"/>
            <a:tailEnd type="none" w="med" len="med"/>
          </a:ln>
          <a:effectLst/>
        </p:spPr>
        <p:txBody>
          <a:bodyPr vert="horz" wrap="square" lIns="248589" tIns="62146" rIns="124293" bIns="62146" numCol="1" rtlCol="0" anchor="ctr" anchorCtr="0" compatLnSpc="1">
            <a:prstTxWarp prst="textNoShape">
              <a:avLst/>
            </a:prstTxWarp>
          </a:bodyPr>
          <a:lstStyle/>
          <a:p>
            <a:pPr>
              <a:lnSpc>
                <a:spcPct val="90000"/>
              </a:lnSpc>
              <a:buSzPct val="90000"/>
            </a:pPr>
            <a:r>
              <a:rPr lang="en-US" sz="2991"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529026" y="2956199"/>
            <a:ext cx="5179780" cy="28613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4293" tIns="62146" rIns="124293" bIns="62146" numCol="1" anchor="t" anchorCtr="0" compatLnSpc="1">
            <a:prstTxWarp prst="textNoShape">
              <a:avLst/>
            </a:prstTxWarp>
          </a:bodyPr>
          <a:lstStyle/>
          <a:p>
            <a:endParaRPr lang="en-US" sz="3263" dirty="0"/>
          </a:p>
        </p:txBody>
      </p:sp>
      <p:sp>
        <p:nvSpPr>
          <p:cNvPr id="26" name="Right Arrow 25"/>
          <p:cNvSpPr/>
          <p:nvPr/>
        </p:nvSpPr>
        <p:spPr bwMode="auto">
          <a:xfrm>
            <a:off x="8170870" y="4159236"/>
            <a:ext cx="1258831" cy="583630"/>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8" tIns="46615" rIns="93228" bIns="46615" numCol="1" rtlCol="0" anchor="ctr" anchorCtr="0" compatLnSpc="1">
            <a:prstTxWarp prst="textNoShape">
              <a:avLst/>
            </a:prstTxWarp>
          </a:bodyPr>
          <a:lstStyle/>
          <a:p>
            <a:pPr algn="ctr" defTabSz="932026">
              <a:spcBef>
                <a:spcPts val="204"/>
              </a:spcBef>
            </a:pPr>
            <a:endParaRPr lang="en-US" sz="2855" dirty="0">
              <a:ln>
                <a:solidFill>
                  <a:schemeClr val="bg1">
                    <a:alpha val="0"/>
                  </a:schemeClr>
                </a:solidFill>
              </a:ln>
              <a:solidFill>
                <a:schemeClr val="bg1"/>
              </a:solidFill>
            </a:endParaRPr>
          </a:p>
        </p:txBody>
      </p:sp>
      <p:sp>
        <p:nvSpPr>
          <p:cNvPr id="7" name="U-Turn Arrow 6"/>
          <p:cNvSpPr/>
          <p:nvPr/>
        </p:nvSpPr>
        <p:spPr bwMode="auto">
          <a:xfrm>
            <a:off x="4871494" y="2989468"/>
            <a:ext cx="2693486" cy="708741"/>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8" tIns="46615" rIns="93228" bIns="46615" numCol="1" rtlCol="0" anchor="ctr" anchorCtr="0" compatLnSpc="1">
            <a:prstTxWarp prst="textNoShape">
              <a:avLst/>
            </a:prstTxWarp>
          </a:bodyPr>
          <a:lstStyle/>
          <a:p>
            <a:pPr algn="ctr" defTabSz="932026">
              <a:spcBef>
                <a:spcPts val="204"/>
              </a:spcBef>
            </a:pPr>
            <a:endParaRPr lang="en-US" sz="2855" dirty="0">
              <a:ln>
                <a:solidFill>
                  <a:schemeClr val="bg1">
                    <a:alpha val="0"/>
                  </a:schemeClr>
                </a:solidFill>
              </a:ln>
              <a:solidFill>
                <a:schemeClr val="bg1"/>
              </a:solidFill>
            </a:endParaRPr>
          </a:p>
        </p:txBody>
      </p:sp>
      <p:sp>
        <p:nvSpPr>
          <p:cNvPr id="29" name="U-Turn Arrow 28"/>
          <p:cNvSpPr/>
          <p:nvPr/>
        </p:nvSpPr>
        <p:spPr bwMode="auto">
          <a:xfrm rot="10800000">
            <a:off x="4871494" y="4973093"/>
            <a:ext cx="2693486" cy="708741"/>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8" tIns="46615" rIns="93228" bIns="46615" numCol="1" rtlCol="0" anchor="ctr" anchorCtr="0" compatLnSpc="1">
            <a:prstTxWarp prst="textNoShape">
              <a:avLst/>
            </a:prstTxWarp>
          </a:bodyPr>
          <a:lstStyle/>
          <a:p>
            <a:pPr algn="ctr" defTabSz="932026">
              <a:spcBef>
                <a:spcPts val="204"/>
              </a:spcBef>
            </a:pPr>
            <a:endParaRPr lang="en-US" sz="2855" dirty="0">
              <a:ln>
                <a:solidFill>
                  <a:schemeClr val="bg1">
                    <a:alpha val="0"/>
                  </a:schemeClr>
                </a:solidFill>
              </a:ln>
              <a:solidFill>
                <a:schemeClr val="bg1"/>
              </a:solidFill>
            </a:endParaRPr>
          </a:p>
        </p:txBody>
      </p:sp>
      <p:grpSp>
        <p:nvGrpSpPr>
          <p:cNvPr id="17" name="Group 16"/>
          <p:cNvGrpSpPr/>
          <p:nvPr/>
        </p:nvGrpSpPr>
        <p:grpSpPr>
          <a:xfrm>
            <a:off x="4457113" y="3730094"/>
            <a:ext cx="1139553" cy="1367462"/>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1242535"/>
              <a:endParaRPr lang="en-US" sz="2991"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28" dirty="0">
                  <a:solidFill>
                    <a:schemeClr val="bg1">
                      <a:alpha val="99000"/>
                    </a:schemeClr>
                  </a:solidFill>
                  <a:latin typeface="+mn-lt"/>
                </a:rPr>
                <a:t>MyApp.vhd</a:t>
              </a:r>
              <a:endParaRPr lang="en-US" sz="1632" dirty="0">
                <a:solidFill>
                  <a:schemeClr val="bg1">
                    <a:alpha val="99000"/>
                  </a:schemeClr>
                </a:solidFill>
                <a:latin typeface="+mn-lt"/>
              </a:endParaRPr>
            </a:p>
          </p:txBody>
        </p:sp>
      </p:grpSp>
      <p:sp>
        <p:nvSpPr>
          <p:cNvPr id="33" name="Left-Right Arrow 32"/>
          <p:cNvSpPr/>
          <p:nvPr/>
        </p:nvSpPr>
        <p:spPr bwMode="auto">
          <a:xfrm>
            <a:off x="3006773" y="4146874"/>
            <a:ext cx="1258831" cy="583630"/>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8" tIns="46615" rIns="93228" bIns="46615" numCol="1" rtlCol="0" anchor="ctr" anchorCtr="0" compatLnSpc="1">
            <a:prstTxWarp prst="textNoShape">
              <a:avLst/>
            </a:prstTxWarp>
          </a:bodyPr>
          <a:lstStyle/>
          <a:p>
            <a:pPr algn="ctr" defTabSz="932026">
              <a:spcBef>
                <a:spcPts val="204"/>
              </a:spcBef>
            </a:pPr>
            <a:endParaRPr lang="en-US" sz="2855"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802375" y="3698207"/>
            <a:ext cx="1319505" cy="1606354"/>
          </a:xfrm>
          <a:prstGeom prst="rect">
            <a:avLst/>
          </a:prstGeom>
        </p:spPr>
      </p:pic>
      <p:pic>
        <p:nvPicPr>
          <p:cNvPr id="19" name="Picture 18"/>
          <p:cNvPicPr>
            <a:picLocks noChangeAspect="1"/>
          </p:cNvPicPr>
          <p:nvPr/>
        </p:nvPicPr>
        <p:blipFill>
          <a:blip r:embed="rId4">
            <a:lum bright="-40000" contrast="-40000"/>
          </a:blip>
          <a:stretch>
            <a:fillRect/>
          </a:stretch>
        </p:blipFill>
        <p:spPr>
          <a:xfrm>
            <a:off x="9527684" y="3985778"/>
            <a:ext cx="1145865" cy="1047084"/>
          </a:xfrm>
          <a:prstGeom prst="rect">
            <a:avLst/>
          </a:prstGeom>
        </p:spPr>
      </p:pic>
      <p:grpSp>
        <p:nvGrpSpPr>
          <p:cNvPr id="11" name="Group 4"/>
          <p:cNvGrpSpPr>
            <a:grpSpLocks noChangeAspect="1"/>
          </p:cNvGrpSpPr>
          <p:nvPr/>
        </p:nvGrpSpPr>
        <p:grpSpPr bwMode="auto">
          <a:xfrm>
            <a:off x="1587603" y="3986231"/>
            <a:ext cx="1144706" cy="1045941"/>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450874" y="3950612"/>
            <a:ext cx="3534726" cy="1567291"/>
          </a:xfrm>
          <a:prstGeom prst="rect">
            <a:avLst/>
          </a:prstGeom>
        </p:spPr>
        <p:txBody>
          <a:bodyPr anchor="ctr">
            <a:noAutofit/>
          </a:bodyPr>
          <a:lstStyle/>
          <a:p>
            <a:pPr marL="582873" indent="-582873">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OS Disks</a:t>
            </a:r>
          </a:p>
          <a:p>
            <a:pPr marL="582873" indent="-582873">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731" dirty="0">
                <a:solidFill>
                  <a:schemeClr val="bg2"/>
                </a:solidFill>
              </a:rPr>
              <a:t>Data Persistence</a:t>
            </a:r>
            <a:endParaRPr lang="en-US" sz="6731"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630468" y="549359"/>
            <a:ext cx="9175541" cy="4719946"/>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88" tIns="62144" rIns="124288" bIns="62144" numCol="1" rtlCol="0" anchor="ctr" anchorCtr="0" compatLnSpc="1">
              <a:prstTxWarp prst="textNoShape">
                <a:avLst/>
              </a:prstTxWarp>
            </a:bodyPr>
            <a:lstStyle/>
            <a:p>
              <a:pPr algn="ctr" defTabSz="1242535"/>
              <a:endParaRPr lang="en-US" sz="2991"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4304" tIns="124304" rIns="124304" bIns="124304" numCol="1" rtlCol="0" anchor="t" anchorCtr="0" compatLnSpc="1">
                <a:prstTxWarp prst="textNoShape">
                  <a:avLst/>
                </a:prstTxWarp>
              </a:bodyPr>
              <a:lstStyle/>
              <a:p>
                <a:pPr lvl="0">
                  <a:lnSpc>
                    <a:spcPct val="90000"/>
                  </a:lnSpc>
                  <a:buSzPct val="90000"/>
                  <a:defRPr/>
                </a:pPr>
                <a:r>
                  <a:rPr lang="en-US" sz="285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8420" indent="-388420">
                  <a:lnSpc>
                    <a:spcPct val="90000"/>
                  </a:lnSpc>
                  <a:buSzPct val="90000"/>
                  <a:buFont typeface="Arial" pitchFamily="34" charset="0"/>
                  <a:buChar char="•"/>
                  <a:defRPr/>
                </a:pPr>
                <a:endParaRPr lang="en-US" sz="1224"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8420" indent="-388420">
                  <a:lnSpc>
                    <a:spcPct val="90000"/>
                  </a:lnSpc>
                  <a:buSzPct val="90000"/>
                  <a:buFont typeface="Arial" pitchFamily="34" charset="0"/>
                  <a:buChar char="•"/>
                  <a:defRPr/>
                </a:pPr>
                <a:r>
                  <a:rPr lang="en-US" sz="204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8420" indent="-388420">
                  <a:lnSpc>
                    <a:spcPct val="90000"/>
                  </a:lnSpc>
                  <a:buSzPct val="90000"/>
                  <a:buFont typeface="Arial" pitchFamily="34" charset="0"/>
                  <a:buChar char="•"/>
                  <a:defRPr/>
                </a:pPr>
                <a:r>
                  <a:rPr lang="en-US" sz="204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8420" indent="-388420">
                  <a:lnSpc>
                    <a:spcPct val="90000"/>
                  </a:lnSpc>
                  <a:buSzPct val="90000"/>
                  <a:buFont typeface="Arial" pitchFamily="34" charset="0"/>
                  <a:buChar char="•"/>
                  <a:defRPr/>
                </a:pPr>
                <a:r>
                  <a:rPr lang="en-US" sz="204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87" tIns="55943" rIns="111887" bIns="55943" numCol="1" anchor="t" anchorCtr="0" compatLnSpc="1">
                <a:prstTxWarp prst="textNoShape">
                  <a:avLst/>
                </a:prstTxWarp>
              </a:bodyPr>
              <a:lstStyle/>
              <a:p>
                <a:endParaRPr lang="en-US" sz="2175"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87" tIns="55943" rIns="111887" bIns="55943" numCol="1" anchor="t" anchorCtr="0" compatLnSpc="1">
                <a:prstTxWarp prst="textNoShape">
                  <a:avLst/>
                </a:prstTxWarp>
              </a:bodyPr>
              <a:lstStyle/>
              <a:p>
                <a:endParaRPr lang="en-US" sz="2175"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87" tIns="55943" rIns="111887" bIns="55943" numCol="1" anchor="t" anchorCtr="0" compatLnSpc="1">
                <a:prstTxWarp prst="textNoShape">
                  <a:avLst/>
                </a:prstTxWarp>
              </a:bodyPr>
              <a:lstStyle/>
              <a:p>
                <a:endParaRPr lang="en-US" sz="2175"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87" tIns="55943" rIns="111887" bIns="55943" numCol="1" anchor="t" anchorCtr="0" compatLnSpc="1">
                <a:prstTxWarp prst="textNoShape">
                  <a:avLst/>
                </a:prstTxWarp>
              </a:bodyPr>
              <a:lstStyle/>
              <a:p>
                <a:endParaRPr lang="en-US" sz="2175"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4304" tIns="124304" rIns="124304" bIns="124304" numCol="1" rtlCol="0" anchor="t" anchorCtr="0" compatLnSpc="1">
                <a:prstTxWarp prst="textNoShape">
                  <a:avLst/>
                </a:prstTxWarp>
              </a:bodyPr>
              <a:lstStyle/>
              <a:p>
                <a:pPr lvl="0">
                  <a:lnSpc>
                    <a:spcPct val="90000"/>
                  </a:lnSpc>
                  <a:buSzPct val="90000"/>
                  <a:defRPr/>
                </a:pPr>
                <a:r>
                  <a:rPr lang="en-US" sz="285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28"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8420" indent="-388420">
                  <a:lnSpc>
                    <a:spcPct val="90000"/>
                  </a:lnSpc>
                  <a:buSzPct val="90000"/>
                  <a:buFont typeface="Arial" pitchFamily="34" charset="0"/>
                  <a:buChar char="•"/>
                  <a:defRPr/>
                </a:pPr>
                <a:r>
                  <a:rPr lang="en-US" sz="204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8420" indent="-388420">
                  <a:lnSpc>
                    <a:spcPct val="90000"/>
                  </a:lnSpc>
                  <a:buSzPct val="90000"/>
                  <a:buFont typeface="Arial" pitchFamily="34" charset="0"/>
                  <a:buChar char="•"/>
                  <a:defRPr/>
                </a:pPr>
                <a:r>
                  <a:rPr lang="en-US" sz="204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87" tIns="55943" rIns="111887" bIns="55943" numCol="1" anchor="t" anchorCtr="0" compatLnSpc="1">
                <a:prstTxWarp prst="textNoShape">
                  <a:avLst/>
                </a:prstTxWarp>
              </a:bodyPr>
              <a:lstStyle/>
              <a:p>
                <a:endParaRPr lang="en-US" sz="2175"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87" tIns="55943" rIns="111887" bIns="55943" numCol="1" anchor="t" anchorCtr="0" compatLnSpc="1">
                <a:prstTxWarp prst="textNoShape">
                  <a:avLst/>
                </a:prstTxWarp>
              </a:bodyPr>
              <a:lstStyle/>
              <a:p>
                <a:endParaRPr lang="en-US" sz="2175"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87" tIns="55943" rIns="111887" bIns="55943" numCol="1" anchor="t" anchorCtr="0" compatLnSpc="1">
                <a:prstTxWarp prst="textNoShape">
                  <a:avLst/>
                </a:prstTxWarp>
              </a:bodyPr>
              <a:lstStyle/>
              <a:p>
                <a:endParaRPr lang="en-US" sz="2175"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87" tIns="55943" rIns="111887" bIns="55943" numCol="1" anchor="t" anchorCtr="0" compatLnSpc="1">
                <a:prstTxWarp prst="textNoShape">
                  <a:avLst/>
                </a:prstTxWarp>
              </a:bodyPr>
              <a:lstStyle/>
              <a:p>
                <a:endParaRPr lang="en-US" sz="2175"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56" dirty="0">
                  <a:solidFill>
                    <a:sysClr val="windowText" lastClr="000000"/>
                  </a:solidFill>
                </a:rPr>
                <a:t>Base OS image for new Virtual Machines</a:t>
              </a:r>
            </a:p>
            <a:p>
              <a:pPr>
                <a:lnSpc>
                  <a:spcPct val="90000"/>
                </a:lnSpc>
                <a:spcBef>
                  <a:spcPct val="20000"/>
                </a:spcBef>
                <a:buSzPct val="80000"/>
              </a:pPr>
              <a:r>
                <a:rPr lang="en-US" sz="2856" dirty="0">
                  <a:solidFill>
                    <a:sysClr val="windowText" lastClr="000000"/>
                  </a:solidFill>
                </a:rPr>
                <a:t>Sys-Prepped/Generalized/Read Only </a:t>
              </a:r>
            </a:p>
            <a:p>
              <a:pPr>
                <a:lnSpc>
                  <a:spcPct val="90000"/>
                </a:lnSpc>
                <a:spcBef>
                  <a:spcPct val="20000"/>
                </a:spcBef>
                <a:buSzPct val="80000"/>
              </a:pPr>
              <a:r>
                <a:rPr lang="en-US" sz="2856"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88" tIns="62144" rIns="124288" bIns="62144" numCol="1" rtlCol="0" anchor="ctr" anchorCtr="0" compatLnSpc="1">
              <a:prstTxWarp prst="textNoShape">
                <a:avLst/>
              </a:prstTxWarp>
            </a:bodyPr>
            <a:lstStyle/>
            <a:p>
              <a:pPr algn="ctr" defTabSz="1242535"/>
              <a:endParaRPr lang="en-US" sz="2991" dirty="0">
                <a:gradFill>
                  <a:gsLst>
                    <a:gs pos="0">
                      <a:srgbClr val="FFFFFF"/>
                    </a:gs>
                    <a:gs pos="100000">
                      <a:srgbClr val="FFFFFF"/>
                    </a:gs>
                  </a:gsLst>
                  <a:lin ang="5400000" scaled="0"/>
                </a:gradFill>
              </a:endParaRPr>
            </a:p>
          </p:txBody>
        </p:sp>
        <p:sp>
          <p:nvSpPr>
            <p:cNvPr id="36" name="TextBox 35"/>
            <p:cNvSpPr txBox="1"/>
            <p:nvPr/>
          </p:nvSpPr>
          <p:spPr>
            <a:xfrm>
              <a:off x="3999957" y="3446368"/>
              <a:ext cx="6025631" cy="1274580"/>
            </a:xfrm>
            <a:prstGeom prst="rect">
              <a:avLst/>
            </a:prstGeom>
            <a:noFill/>
          </p:spPr>
          <p:txBody>
            <a:bodyPr wrap="square" lIns="0" tIns="0" rIns="0" bIns="0" rtlCol="0" anchor="ctr">
              <a:spAutoFit/>
            </a:bodyPr>
            <a:lstStyle/>
            <a:p>
              <a:pPr>
                <a:lnSpc>
                  <a:spcPct val="90000"/>
                </a:lnSpc>
                <a:spcBef>
                  <a:spcPct val="20000"/>
                </a:spcBef>
                <a:buSzPct val="80000"/>
              </a:pPr>
              <a:r>
                <a:rPr lang="en-US" sz="2856" dirty="0">
                  <a:solidFill>
                    <a:sysClr val="windowText" lastClr="000000"/>
                  </a:solidFill>
                </a:rPr>
                <a:t>Writable Disks for Virtual Machines</a:t>
              </a:r>
            </a:p>
            <a:p>
              <a:pPr>
                <a:lnSpc>
                  <a:spcPct val="90000"/>
                </a:lnSpc>
                <a:spcBef>
                  <a:spcPct val="20000"/>
                </a:spcBef>
                <a:buSzPct val="80000"/>
              </a:pPr>
              <a:r>
                <a:rPr lang="en-US" sz="2856" dirty="0">
                  <a:solidFill>
                    <a:sysClr val="windowText" lastClr="000000"/>
                  </a:solidFill>
                </a:rPr>
                <a:t>Created during VM creation or during upload of existing VHDs.  </a:t>
              </a: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42FA-0B16-4ADA-BCAE-73AC2666CE4B}"/>
              </a:ext>
            </a:extLst>
          </p:cNvPr>
          <p:cNvSpPr>
            <a:spLocks noGrp="1"/>
          </p:cNvSpPr>
          <p:nvPr>
            <p:ph type="ctrTitle"/>
          </p:nvPr>
        </p:nvSpPr>
        <p:spPr/>
        <p:txBody>
          <a:bodyPr/>
          <a:lstStyle/>
          <a:p>
            <a:endParaRPr lang="en-GB"/>
          </a:p>
        </p:txBody>
      </p:sp>
      <p:pic>
        <p:nvPicPr>
          <p:cNvPr id="4" name="Picture 3">
            <a:extLst>
              <a:ext uri="{FF2B5EF4-FFF2-40B4-BE49-F238E27FC236}">
                <a16:creationId xmlns:a16="http://schemas.microsoft.com/office/drawing/2014/main" id="{B977423B-49AA-4ADC-A3A1-D920B3837613}"/>
              </a:ext>
            </a:extLst>
          </p:cNvPr>
          <p:cNvPicPr>
            <a:picLocks noChangeAspect="1"/>
          </p:cNvPicPr>
          <p:nvPr/>
        </p:nvPicPr>
        <p:blipFill>
          <a:blip r:embed="rId3"/>
          <a:stretch>
            <a:fillRect/>
          </a:stretch>
        </p:blipFill>
        <p:spPr>
          <a:xfrm>
            <a:off x="1499928" y="0"/>
            <a:ext cx="9436620" cy="6994525"/>
          </a:xfrm>
          <a:prstGeom prst="rect">
            <a:avLst/>
          </a:prstGeom>
        </p:spPr>
      </p:pic>
    </p:spTree>
    <p:extLst>
      <p:ext uri="{BB962C8B-B14F-4D97-AF65-F5344CB8AC3E}">
        <p14:creationId xmlns:p14="http://schemas.microsoft.com/office/powerpoint/2010/main" val="40189906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34254" y="349726"/>
            <a:ext cx="11301339" cy="976320"/>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 y="3175315"/>
            <a:ext cx="9700758" cy="356433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339821" y="3045755"/>
            <a:ext cx="461419" cy="1337481"/>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547016" y="1347789"/>
            <a:ext cx="3442623" cy="1682741"/>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defTabSz="932056"/>
            <a:r>
              <a:rPr lang="en-US" sz="2243" b="1" u="sng" dirty="0">
                <a:solidFill>
                  <a:srgbClr val="FFFFFF">
                    <a:alpha val="98824"/>
                  </a:srgbClr>
                </a:solidFill>
                <a:latin typeface="Segoe UI" pitchFamily="34" charset="0"/>
                <a:ea typeface="Segoe UI" pitchFamily="34" charset="0"/>
                <a:cs typeface="Segoe UI" pitchFamily="34" charset="0"/>
              </a:rPr>
              <a:t>Temporary Storage Disk</a:t>
            </a:r>
          </a:p>
          <a:p>
            <a:pPr marL="349636" indent="-349636" defTabSz="932056">
              <a:buFont typeface="Arial" pitchFamily="34" charset="0"/>
              <a:buChar char="•"/>
            </a:pPr>
            <a:r>
              <a:rPr lang="en-US" sz="2243" dirty="0">
                <a:solidFill>
                  <a:srgbClr val="FFFFFF">
                    <a:alpha val="98824"/>
                  </a:srgbClr>
                </a:solidFill>
                <a:latin typeface="Segoe UI" pitchFamily="34" charset="0"/>
                <a:ea typeface="Segoe UI" pitchFamily="34" charset="0"/>
                <a:cs typeface="Segoe UI" pitchFamily="34" charset="0"/>
              </a:rPr>
              <a:t>Local (Not Persistent)</a:t>
            </a:r>
          </a:p>
          <a:p>
            <a:pPr marL="349636" indent="-349636" defTabSz="932056">
              <a:buFont typeface="Arial" pitchFamily="34" charset="0"/>
              <a:buChar char="•"/>
            </a:pPr>
            <a:r>
              <a:rPr lang="en-US" sz="2243" dirty="0">
                <a:solidFill>
                  <a:srgbClr val="FFFFFF">
                    <a:alpha val="98824"/>
                  </a:srgbClr>
                </a:solidFill>
                <a:latin typeface="Segoe UI" pitchFamily="34" charset="0"/>
                <a:ea typeface="Segoe UI" pitchFamily="34" charset="0"/>
                <a:cs typeface="Segoe UI" pitchFamily="34" charset="0"/>
              </a:rPr>
              <a:t>SATA</a:t>
            </a:r>
          </a:p>
          <a:p>
            <a:pPr marL="349636" indent="-349636" defTabSz="932056">
              <a:buFont typeface="Arial" pitchFamily="34" charset="0"/>
              <a:buChar char="•"/>
            </a:pPr>
            <a:r>
              <a:rPr lang="en-US" sz="2243"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386666" y="3030530"/>
            <a:ext cx="881662" cy="135270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221613" y="1363012"/>
            <a:ext cx="3884835" cy="1667518"/>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defTabSz="932056"/>
            <a:r>
              <a:rPr lang="en-US" sz="2243" b="1" u="sng" dirty="0">
                <a:solidFill>
                  <a:srgbClr val="FFFFFF">
                    <a:alpha val="98824"/>
                  </a:srgbClr>
                </a:solidFill>
                <a:latin typeface="Segoe UI" pitchFamily="34" charset="0"/>
                <a:ea typeface="Segoe UI" pitchFamily="34" charset="0"/>
                <a:cs typeface="Segoe UI" pitchFamily="34" charset="0"/>
              </a:rPr>
              <a:t>Data Disk(s)</a:t>
            </a:r>
          </a:p>
          <a:p>
            <a:pPr marL="349636" indent="-349636" defTabSz="932056">
              <a:buFont typeface="Arial" pitchFamily="34" charset="0"/>
              <a:buChar char="•"/>
            </a:pPr>
            <a:r>
              <a:rPr lang="en-US" sz="2243" dirty="0">
                <a:solidFill>
                  <a:srgbClr val="FFFFFF">
                    <a:alpha val="98824"/>
                  </a:srgbClr>
                </a:solidFill>
                <a:latin typeface="Segoe UI" pitchFamily="34" charset="0"/>
                <a:ea typeface="Segoe UI" pitchFamily="34" charset="0"/>
                <a:cs typeface="Segoe UI" pitchFamily="34" charset="0"/>
              </a:rPr>
              <a:t>Persistent</a:t>
            </a:r>
          </a:p>
          <a:p>
            <a:pPr marL="349636" indent="-349636" defTabSz="932056">
              <a:buFont typeface="Arial" pitchFamily="34" charset="0"/>
              <a:buChar char="•"/>
            </a:pPr>
            <a:r>
              <a:rPr lang="en-US" sz="2243" dirty="0">
                <a:solidFill>
                  <a:srgbClr val="FFFFFF">
                    <a:alpha val="98824"/>
                  </a:srgbClr>
                </a:solidFill>
                <a:latin typeface="Segoe UI" pitchFamily="34" charset="0"/>
                <a:ea typeface="Segoe UI" pitchFamily="34" charset="0"/>
                <a:cs typeface="Segoe UI" pitchFamily="34" charset="0"/>
              </a:rPr>
              <a:t>SCSI</a:t>
            </a:r>
          </a:p>
          <a:p>
            <a:pPr marL="349636" indent="-349636" defTabSz="932056">
              <a:buFont typeface="Arial" pitchFamily="34" charset="0"/>
              <a:buChar char="•"/>
            </a:pPr>
            <a:r>
              <a:rPr lang="en-US" sz="2243"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554968" y="3030530"/>
            <a:ext cx="2609062" cy="1527568"/>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413279" y="1363013"/>
            <a:ext cx="1853084" cy="1682742"/>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defTabSz="932056"/>
            <a:r>
              <a:rPr lang="en-US" sz="2243" b="1" u="sng" dirty="0">
                <a:solidFill>
                  <a:srgbClr val="FFFFFF">
                    <a:alpha val="98824"/>
                  </a:srgbClr>
                </a:solidFill>
                <a:latin typeface="Segoe UI" pitchFamily="34" charset="0"/>
                <a:ea typeface="Segoe UI" pitchFamily="34" charset="0"/>
                <a:cs typeface="Segoe UI" pitchFamily="34" charset="0"/>
              </a:rPr>
              <a:t>OS Disk</a:t>
            </a:r>
          </a:p>
          <a:p>
            <a:pPr marL="349636" indent="-349636" defTabSz="932056">
              <a:buFont typeface="Arial" pitchFamily="34" charset="0"/>
              <a:buChar char="•"/>
            </a:pPr>
            <a:r>
              <a:rPr lang="en-US" sz="2243" dirty="0">
                <a:solidFill>
                  <a:srgbClr val="FFFFFF">
                    <a:alpha val="98824"/>
                  </a:srgbClr>
                </a:solidFill>
                <a:latin typeface="Segoe UI" pitchFamily="34" charset="0"/>
                <a:ea typeface="Segoe UI" pitchFamily="34" charset="0"/>
                <a:cs typeface="Segoe UI" pitchFamily="34" charset="0"/>
              </a:rPr>
              <a:t>Persistent</a:t>
            </a:r>
          </a:p>
          <a:p>
            <a:pPr marL="349636" indent="-349636" defTabSz="932056">
              <a:buFont typeface="Arial" pitchFamily="34" charset="0"/>
              <a:buChar char="•"/>
            </a:pPr>
            <a:r>
              <a:rPr lang="en-US" sz="2243" dirty="0">
                <a:solidFill>
                  <a:srgbClr val="FFFFFF">
                    <a:alpha val="98824"/>
                  </a:srgbClr>
                </a:solidFill>
                <a:latin typeface="Segoe UI" pitchFamily="34" charset="0"/>
                <a:ea typeface="Segoe UI" pitchFamily="34" charset="0"/>
                <a:cs typeface="Segoe UI" pitchFamily="34" charset="0"/>
              </a:rPr>
              <a:t>SATA</a:t>
            </a:r>
          </a:p>
          <a:p>
            <a:pPr marL="349636" indent="-349636" defTabSz="932056">
              <a:buFont typeface="Arial" pitchFamily="34" charset="0"/>
              <a:buChar char="•"/>
            </a:pPr>
            <a:r>
              <a:rPr lang="en-US" sz="2243"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34254" y="349726"/>
            <a:ext cx="11301339" cy="976320"/>
          </a:xfrm>
          <a:prstGeom prst="rect">
            <a:avLst/>
          </a:prstGeom>
        </p:spPr>
        <p:txBody>
          <a:bodyPr/>
          <a:lstStyle/>
          <a:p>
            <a:r>
              <a:rPr lang="en-US" dirty="0"/>
              <a:t>Persistent Disks and Highly Durable</a:t>
            </a:r>
          </a:p>
        </p:txBody>
      </p:sp>
      <p:sp>
        <p:nvSpPr>
          <p:cNvPr id="5" name="Rectangle 4"/>
          <p:cNvSpPr/>
          <p:nvPr/>
        </p:nvSpPr>
        <p:spPr bwMode="auto">
          <a:xfrm>
            <a:off x="7169518" y="3281795"/>
            <a:ext cx="4746480" cy="3305375"/>
          </a:xfrm>
          <a:prstGeom prst="rect">
            <a:avLst/>
          </a:prstGeom>
          <a:solidFill>
            <a:schemeClr val="accent3"/>
          </a:solidFill>
          <a:ln w="9525" cap="flat" cmpd="sng" algn="ctr">
            <a:noFill/>
            <a:prstDash val="solid"/>
            <a:headEnd type="none" w="med" len="med"/>
            <a:tailEnd type="none" w="med" len="med"/>
          </a:ln>
          <a:effectLst/>
        </p:spPr>
        <p:txBody>
          <a:bodyPr vert="horz" wrap="square" lIns="124277" tIns="124277" rIns="124277" bIns="124277" numCol="1" rtlCol="0" anchor="b" anchorCtr="0" compatLnSpc="1">
            <a:prstTxWarp prst="textNoShape">
              <a:avLst/>
            </a:prstTxWarp>
          </a:bodyPr>
          <a:lstStyle/>
          <a:p>
            <a:pPr>
              <a:lnSpc>
                <a:spcPct val="90000"/>
              </a:lnSpc>
              <a:buSzPct val="90000"/>
              <a:defRPr/>
            </a:pPr>
            <a:r>
              <a:rPr lang="en-US" sz="299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6" name="Rectangle 5"/>
          <p:cNvSpPr/>
          <p:nvPr/>
        </p:nvSpPr>
        <p:spPr bwMode="auto">
          <a:xfrm>
            <a:off x="520482" y="1303788"/>
            <a:ext cx="3827632" cy="2490630"/>
          </a:xfrm>
          <a:prstGeom prst="rect">
            <a:avLst/>
          </a:prstGeom>
          <a:solidFill>
            <a:schemeClr val="accent2"/>
          </a:solidFill>
          <a:ln w="9525" cap="flat" cmpd="sng" algn="ctr">
            <a:noFill/>
            <a:prstDash val="solid"/>
            <a:headEnd type="none" w="med" len="med"/>
            <a:tailEnd type="none" w="med" len="med"/>
          </a:ln>
          <a:effectLst/>
        </p:spPr>
        <p:txBody>
          <a:bodyPr vert="horz" wrap="square" lIns="124277" tIns="124277" rIns="124277" bIns="124277" numCol="1" rtlCol="0" anchor="b" anchorCtr="0" compatLnSpc="1">
            <a:prstTxWarp prst="textNoShape">
              <a:avLst/>
            </a:prstTxWarp>
          </a:bodyPr>
          <a:lstStyle/>
          <a:p>
            <a:pPr>
              <a:lnSpc>
                <a:spcPct val="90000"/>
              </a:lnSpc>
              <a:buSzPct val="90000"/>
              <a:defRPr/>
            </a:pPr>
            <a:r>
              <a:rPr lang="en-US" sz="271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 </a:t>
            </a:r>
            <a:r>
              <a:rPr lang="en-US" sz="326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195902" y="3719079"/>
            <a:ext cx="693707" cy="937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sp>
        <p:nvSpPr>
          <p:cNvPr id="12" name="Freeform 79"/>
          <p:cNvSpPr>
            <a:spLocks noEditPoints="1"/>
          </p:cNvSpPr>
          <p:nvPr/>
        </p:nvSpPr>
        <p:spPr bwMode="black">
          <a:xfrm>
            <a:off x="10262488" y="3719079"/>
            <a:ext cx="693707" cy="937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sp>
        <p:nvSpPr>
          <p:cNvPr id="13" name="Freeform 79"/>
          <p:cNvSpPr>
            <a:spLocks noEditPoints="1"/>
          </p:cNvSpPr>
          <p:nvPr/>
        </p:nvSpPr>
        <p:spPr bwMode="black">
          <a:xfrm>
            <a:off x="10262488" y="4985650"/>
            <a:ext cx="693707" cy="937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sp>
        <p:nvSpPr>
          <p:cNvPr id="16" name="Freeform 79"/>
          <p:cNvSpPr>
            <a:spLocks noEditPoints="1"/>
          </p:cNvSpPr>
          <p:nvPr/>
        </p:nvSpPr>
        <p:spPr bwMode="black">
          <a:xfrm>
            <a:off x="1655734" y="1524252"/>
            <a:ext cx="382112" cy="51657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sp>
        <p:nvSpPr>
          <p:cNvPr id="17" name="Freeform 79"/>
          <p:cNvSpPr>
            <a:spLocks noEditPoints="1"/>
          </p:cNvSpPr>
          <p:nvPr/>
        </p:nvSpPr>
        <p:spPr bwMode="black">
          <a:xfrm>
            <a:off x="1655734" y="2221915"/>
            <a:ext cx="382112" cy="51657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sp>
        <p:nvSpPr>
          <p:cNvPr id="19" name="Freeform 79"/>
          <p:cNvSpPr>
            <a:spLocks noEditPoints="1"/>
          </p:cNvSpPr>
          <p:nvPr/>
        </p:nvSpPr>
        <p:spPr bwMode="black">
          <a:xfrm>
            <a:off x="2243239" y="2221915"/>
            <a:ext cx="382112" cy="51657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cxnSp>
        <p:nvCxnSpPr>
          <p:cNvPr id="26" name="Straight Connector 25"/>
          <p:cNvCxnSpPr/>
          <p:nvPr/>
        </p:nvCxnSpPr>
        <p:spPr>
          <a:xfrm>
            <a:off x="8476173" y="4656895"/>
            <a:ext cx="1066584" cy="328764"/>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476170" y="4656887"/>
            <a:ext cx="0" cy="32089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08879" y="2516596"/>
            <a:ext cx="4920438" cy="203545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625353" y="1782545"/>
            <a:ext cx="205393"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021800" y="2040821"/>
            <a:ext cx="0" cy="18109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73981" y="4621850"/>
            <a:ext cx="5755342" cy="621677"/>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830744" y="2221915"/>
            <a:ext cx="382112" cy="51657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sp>
        <p:nvSpPr>
          <p:cNvPr id="18" name="Freeform 79"/>
          <p:cNvSpPr>
            <a:spLocks noEditPoints="1"/>
          </p:cNvSpPr>
          <p:nvPr/>
        </p:nvSpPr>
        <p:spPr bwMode="black">
          <a:xfrm>
            <a:off x="2243239" y="1524252"/>
            <a:ext cx="382112" cy="51657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sp>
        <p:nvSpPr>
          <p:cNvPr id="20" name="Freeform 79"/>
          <p:cNvSpPr>
            <a:spLocks noEditPoints="1"/>
          </p:cNvSpPr>
          <p:nvPr/>
        </p:nvSpPr>
        <p:spPr bwMode="black">
          <a:xfrm>
            <a:off x="2830744" y="1524252"/>
            <a:ext cx="382112" cy="51657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sp>
        <p:nvSpPr>
          <p:cNvPr id="8" name="Freeform 79"/>
          <p:cNvSpPr>
            <a:spLocks noEditPoints="1"/>
          </p:cNvSpPr>
          <p:nvPr/>
        </p:nvSpPr>
        <p:spPr bwMode="black">
          <a:xfrm>
            <a:off x="8129319" y="3719079"/>
            <a:ext cx="693707" cy="937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sp>
        <p:nvSpPr>
          <p:cNvPr id="9" name="Freeform 79"/>
          <p:cNvSpPr>
            <a:spLocks noEditPoints="1"/>
          </p:cNvSpPr>
          <p:nvPr/>
        </p:nvSpPr>
        <p:spPr bwMode="black">
          <a:xfrm>
            <a:off x="8129319" y="4985650"/>
            <a:ext cx="693707" cy="937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sp>
        <p:nvSpPr>
          <p:cNvPr id="11" name="Freeform 79"/>
          <p:cNvSpPr>
            <a:spLocks noEditPoints="1"/>
          </p:cNvSpPr>
          <p:nvPr/>
        </p:nvSpPr>
        <p:spPr bwMode="black">
          <a:xfrm>
            <a:off x="9195902" y="4985650"/>
            <a:ext cx="693707" cy="937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11867" tIns="55930" rIns="111867" bIns="55930" numCol="1" anchor="t" anchorCtr="0" compatLnSpc="1">
            <a:prstTxWarp prst="textNoShape">
              <a:avLst/>
            </a:prstTxWarp>
          </a:bodyPr>
          <a:lstStyle/>
          <a:p>
            <a:endParaRPr lang="en-US" sz="2175" dirty="0">
              <a:solidFill>
                <a:srgbClr val="292929"/>
              </a:solidFill>
            </a:endParaRPr>
          </a:p>
        </p:txBody>
      </p:sp>
      <p:sp>
        <p:nvSpPr>
          <p:cNvPr id="33" name="Rectangle 32"/>
          <p:cNvSpPr/>
          <p:nvPr/>
        </p:nvSpPr>
        <p:spPr bwMode="auto">
          <a:xfrm>
            <a:off x="520481" y="3910252"/>
            <a:ext cx="1853501" cy="2666551"/>
          </a:xfrm>
          <a:prstGeom prst="rect">
            <a:avLst/>
          </a:prstGeom>
          <a:solidFill>
            <a:schemeClr val="accent2"/>
          </a:solidFill>
          <a:ln w="9525" cap="flat" cmpd="sng" algn="ctr">
            <a:noFill/>
            <a:prstDash val="solid"/>
            <a:headEnd type="none" w="med" len="med"/>
            <a:tailEnd type="none" w="med" len="med"/>
          </a:ln>
          <a:effectLst/>
        </p:spPr>
        <p:txBody>
          <a:bodyPr vert="horz" wrap="square" lIns="93248" tIns="93248" rIns="93248" bIns="93248" numCol="1" rtlCol="0" anchor="b" anchorCtr="0" compatLnSpc="1">
            <a:prstTxWarp prst="textNoShape">
              <a:avLst/>
            </a:prstTxWarp>
          </a:bodyPr>
          <a:lstStyle/>
          <a:p>
            <a:pPr>
              <a:lnSpc>
                <a:spcPct val="90000"/>
              </a:lnSpc>
              <a:buSzPct val="90000"/>
            </a:pPr>
            <a:r>
              <a:rPr lang="en-US" altLang="zh-CN" sz="271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71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35" name="Freeform 128"/>
          <p:cNvSpPr>
            <a:spLocks noChangeAspect="1"/>
          </p:cNvSpPr>
          <p:nvPr/>
        </p:nvSpPr>
        <p:spPr bwMode="black">
          <a:xfrm>
            <a:off x="673397" y="4500399"/>
            <a:ext cx="1539210" cy="85028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endParaRPr lang="en-US" sz="3263"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304909" y="4745807"/>
            <a:ext cx="276185" cy="45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94613" y="3910252"/>
            <a:ext cx="1853501" cy="2666551"/>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4314" tIns="124314" rIns="124314" bIns="124314" numCol="1" rtlCol="0" anchor="b" anchorCtr="0" compatLnSpc="1">
              <a:prstTxWarp prst="textNoShape">
                <a:avLst/>
              </a:prstTxWarp>
            </a:bodyPr>
            <a:lstStyle/>
            <a:p>
              <a:pPr>
                <a:lnSpc>
                  <a:spcPct val="90000"/>
                </a:lnSpc>
                <a:buSzPct val="90000"/>
              </a:pPr>
              <a:r>
                <a:rPr lang="en-US" sz="271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endParaRPr lang="en-US" sz="3263"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56345" y="3963045"/>
            <a:ext cx="2021856" cy="2021856"/>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2" tIns="62136" rIns="124272" bIns="62136" numCol="1" rtlCol="0" anchor="ctr" anchorCtr="0" compatLnSpc="1">
            <a:prstTxWarp prst="textNoShape">
              <a:avLst/>
            </a:prstTxWarp>
          </a:bodyPr>
          <a:lstStyle/>
          <a:p>
            <a:pPr algn="ctr" defTabSz="1242380"/>
            <a:endParaRPr lang="en-US" sz="2991"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348114" y="4615137"/>
            <a:ext cx="3855945" cy="62839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56" dirty="0"/>
              <a:t>Load balancing</a:t>
            </a:r>
          </a:p>
          <a:p>
            <a:pPr marL="466298" lvl="1" indent="0">
              <a:buNone/>
            </a:pPr>
            <a:r>
              <a:rPr lang="en-US" dirty="0"/>
              <a:t>Multiple VMs share the workload via public facing endpoints</a:t>
            </a:r>
          </a:p>
          <a:p>
            <a:r>
              <a:rPr lang="en-US" sz="2856" dirty="0"/>
              <a:t>Internal Load </a:t>
            </a:r>
            <a:r>
              <a:rPr lang="en-US" altLang="zh-CN" sz="2856" dirty="0"/>
              <a:t>balancing</a:t>
            </a:r>
            <a:endParaRPr lang="en-US" sz="2856" dirty="0"/>
          </a:p>
          <a:p>
            <a:pPr marL="466298" lvl="1" indent="0">
              <a:buNone/>
            </a:pPr>
            <a:r>
              <a:rPr lang="en-US" altLang="zh-CN" dirty="0"/>
              <a:t>Load balancing between VMs that don’t have public facing endpoints</a:t>
            </a:r>
            <a:endParaRPr lang="en-US" dirty="0"/>
          </a:p>
        </p:txBody>
      </p:sp>
      <p:sp>
        <p:nvSpPr>
          <p:cNvPr id="4" name="Slide Number Placeholder 3"/>
          <p:cNvSpPr>
            <a:spLocks noGrp="1"/>
          </p:cNvSpPr>
          <p:nvPr>
            <p:ph type="sldNum" sz="quarter" idx="4294967295"/>
          </p:nvPr>
        </p:nvSpPr>
        <p:spPr>
          <a:xfrm>
            <a:off x="9637783" y="6380885"/>
            <a:ext cx="2797810" cy="372394"/>
          </a:xfrm>
          <a:prstGeom prst="rect">
            <a:avLst/>
          </a:prstGeom>
        </p:spPr>
        <p:txBody>
          <a:bodyPr/>
          <a:lstStyle/>
          <a:p>
            <a:fld id="{0A164282-434E-41D4-9582-783D542A7B68}" type="slidenum">
              <a:rPr lang="en-US" smtClean="0"/>
              <a:pPr/>
              <a:t>42</a:t>
            </a:fld>
            <a:endParaRPr lang="en-US"/>
          </a:p>
        </p:txBody>
      </p:sp>
      <p:sp>
        <p:nvSpPr>
          <p:cNvPr id="8" name="TextBox 7"/>
          <p:cNvSpPr txBox="1"/>
          <p:nvPr/>
        </p:nvSpPr>
        <p:spPr>
          <a:xfrm>
            <a:off x="610909" y="6380761"/>
            <a:ext cx="1828554" cy="376684"/>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596163" y="3864953"/>
            <a:ext cx="5620576" cy="5697875"/>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368992" y="6189864"/>
            <a:ext cx="168799" cy="327171"/>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grpSp>
      <p:cxnSp>
        <p:nvCxnSpPr>
          <p:cNvPr id="137" name="Straight Connector 136"/>
          <p:cNvCxnSpPr/>
          <p:nvPr/>
        </p:nvCxnSpPr>
        <p:spPr>
          <a:xfrm flipV="1">
            <a:off x="8049756" y="5160489"/>
            <a:ext cx="452" cy="5686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269806" y="5104082"/>
            <a:ext cx="421747" cy="473804"/>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568722" y="4489004"/>
            <a:ext cx="755208" cy="720609"/>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71" b="1" dirty="0">
                  <a:solidFill>
                    <a:prstClr val="white"/>
                  </a:solidFill>
                </a:rPr>
                <a:t>External Load Balancer</a:t>
              </a:r>
            </a:p>
          </p:txBody>
        </p:sp>
      </p:grpSp>
      <p:cxnSp>
        <p:nvCxnSpPr>
          <p:cNvPr id="142" name="Straight Connector 141"/>
          <p:cNvCxnSpPr>
            <a:stCxn id="151" idx="2"/>
            <a:endCxn id="179" idx="3"/>
          </p:cNvCxnSpPr>
          <p:nvPr/>
        </p:nvCxnSpPr>
        <p:spPr>
          <a:xfrm flipH="1">
            <a:off x="8362195" y="6236052"/>
            <a:ext cx="508272" cy="139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655802" y="4372544"/>
            <a:ext cx="1426169" cy="318286"/>
          </a:xfrm>
          <a:prstGeom prst="rect">
            <a:avLst/>
          </a:prstGeom>
        </p:spPr>
        <p:txBody>
          <a:bodyPr wrap="none">
            <a:spAutoFit/>
          </a:bodyPr>
          <a:lstStyle/>
          <a:p>
            <a:r>
              <a:rPr lang="en-US" sz="1428" dirty="0">
                <a:solidFill>
                  <a:schemeClr val="tx2"/>
                </a:solidFill>
              </a:rPr>
              <a:t>Customer </a:t>
            </a:r>
            <a:r>
              <a:rPr lang="en-US" altLang="zh-CN" sz="1428" dirty="0" err="1">
                <a:solidFill>
                  <a:schemeClr val="tx2"/>
                </a:solidFill>
              </a:rPr>
              <a:t>v</a:t>
            </a:r>
            <a:r>
              <a:rPr lang="en-US" sz="1428" dirty="0" err="1">
                <a:solidFill>
                  <a:schemeClr val="tx2"/>
                </a:solidFill>
              </a:rPr>
              <a:t>Net</a:t>
            </a:r>
            <a:endParaRPr lang="en-US" sz="1428" dirty="0">
              <a:solidFill>
                <a:schemeClr val="tx2"/>
              </a:solidFill>
            </a:endParaRPr>
          </a:p>
        </p:txBody>
      </p:sp>
      <p:sp>
        <p:nvSpPr>
          <p:cNvPr id="148" name="Freeform 55"/>
          <p:cNvSpPr>
            <a:spLocks/>
          </p:cNvSpPr>
          <p:nvPr/>
        </p:nvSpPr>
        <p:spPr bwMode="auto">
          <a:xfrm>
            <a:off x="6679433" y="6607698"/>
            <a:ext cx="660414" cy="142398"/>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49" name="Oval 148"/>
          <p:cNvSpPr/>
          <p:nvPr/>
        </p:nvSpPr>
        <p:spPr bwMode="auto">
          <a:xfrm>
            <a:off x="10111362" y="6413545"/>
            <a:ext cx="1586220" cy="182597"/>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846945" y="5775170"/>
            <a:ext cx="966020" cy="921764"/>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24" b="1" dirty="0">
                  <a:solidFill>
                    <a:prstClr val="white"/>
                  </a:solidFill>
                </a:rPr>
                <a:t>Internal</a:t>
              </a:r>
              <a:r>
                <a:rPr lang="es-ES" sz="1224" b="1" dirty="0">
                  <a:solidFill>
                    <a:prstClr val="white"/>
                  </a:solidFill>
                </a:rPr>
                <a:t> Load </a:t>
              </a:r>
              <a:r>
                <a:rPr lang="en-US" sz="1224" b="1" dirty="0">
                  <a:solidFill>
                    <a:prstClr val="white"/>
                  </a:solidFill>
                </a:rPr>
                <a:t>Balancer</a:t>
              </a:r>
            </a:p>
          </p:txBody>
        </p:sp>
      </p:grpSp>
      <p:grpSp>
        <p:nvGrpSpPr>
          <p:cNvPr id="154" name="Group 153"/>
          <p:cNvGrpSpPr/>
          <p:nvPr/>
        </p:nvGrpSpPr>
        <p:grpSpPr>
          <a:xfrm>
            <a:off x="10796577" y="5599416"/>
            <a:ext cx="667067" cy="902776"/>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grpSp>
      <p:grpSp>
        <p:nvGrpSpPr>
          <p:cNvPr id="164" name="Group 163"/>
          <p:cNvGrpSpPr/>
          <p:nvPr/>
        </p:nvGrpSpPr>
        <p:grpSpPr>
          <a:xfrm>
            <a:off x="10305640" y="5562205"/>
            <a:ext cx="704173" cy="952991"/>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grpSp>
      <p:sp>
        <p:nvSpPr>
          <p:cNvPr id="174" name="TextBox 173"/>
          <p:cNvSpPr txBox="1"/>
          <p:nvPr/>
        </p:nvSpPr>
        <p:spPr>
          <a:xfrm>
            <a:off x="10207448" y="6258946"/>
            <a:ext cx="922661" cy="286306"/>
          </a:xfrm>
          <a:prstGeom prst="rect">
            <a:avLst/>
          </a:prstGeom>
          <a:noFill/>
        </p:spPr>
        <p:txBody>
          <a:bodyPr wrap="square" rtlCol="0">
            <a:spAutoFit/>
          </a:bodyPr>
          <a:lstStyle/>
          <a:p>
            <a:pPr algn="ctr"/>
            <a:r>
              <a:rPr lang="en-US" sz="1224" dirty="0">
                <a:solidFill>
                  <a:prstClr val="white"/>
                </a:solidFill>
              </a:rPr>
              <a:t>Back end</a:t>
            </a:r>
          </a:p>
        </p:txBody>
      </p:sp>
      <p:sp>
        <p:nvSpPr>
          <p:cNvPr id="175" name="Oval 174"/>
          <p:cNvSpPr/>
          <p:nvPr/>
        </p:nvSpPr>
        <p:spPr bwMode="auto">
          <a:xfrm>
            <a:off x="6717148" y="6623976"/>
            <a:ext cx="1784013" cy="17983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625281" y="5727377"/>
            <a:ext cx="879204" cy="1024854"/>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838909" y="5577887"/>
            <a:ext cx="861792" cy="1166302"/>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137"/>
              <a:endParaRPr lang="en-US">
                <a:solidFill>
                  <a:srgbClr val="000000"/>
                </a:solidFill>
              </a:endParaRPr>
            </a:p>
          </p:txBody>
        </p:sp>
      </p:grpSp>
      <p:sp>
        <p:nvSpPr>
          <p:cNvPr id="198" name="TextBox 197"/>
          <p:cNvSpPr txBox="1"/>
          <p:nvPr/>
        </p:nvSpPr>
        <p:spPr>
          <a:xfrm>
            <a:off x="6763775" y="6449804"/>
            <a:ext cx="994312" cy="286306"/>
          </a:xfrm>
          <a:prstGeom prst="rect">
            <a:avLst/>
          </a:prstGeom>
          <a:noFill/>
        </p:spPr>
        <p:txBody>
          <a:bodyPr wrap="square" rtlCol="0">
            <a:spAutoFit/>
          </a:bodyPr>
          <a:lstStyle/>
          <a:p>
            <a:pPr algn="ctr"/>
            <a:r>
              <a:rPr lang="en-US" sz="1224" dirty="0">
                <a:solidFill>
                  <a:prstClr val="white"/>
                </a:solidFill>
              </a:rPr>
              <a:t>Front end</a:t>
            </a:r>
          </a:p>
        </p:txBody>
      </p:sp>
      <p:cxnSp>
        <p:nvCxnSpPr>
          <p:cNvPr id="200" name="Straight Connector 199"/>
          <p:cNvCxnSpPr>
            <a:stCxn id="201" idx="7"/>
            <a:endCxn id="140" idx="2"/>
          </p:cNvCxnSpPr>
          <p:nvPr/>
        </p:nvCxnSpPr>
        <p:spPr>
          <a:xfrm>
            <a:off x="6121189" y="4292124"/>
            <a:ext cx="1464833" cy="557185"/>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373284" y="3529899"/>
            <a:ext cx="1747905" cy="113512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3260" tIns="46630" rIns="93260" bIns="4663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460156" y="4018156"/>
            <a:ext cx="1443609" cy="6759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0" rIns="0" bIns="0" numCol="1" spcCol="0" rtlCol="0" fromWordArt="0" anchor="ctr" anchorCtr="0" forceAA="0" compatLnSpc="1">
            <a:prstTxWarp prst="textNoShape">
              <a:avLst/>
            </a:prstTxWarp>
            <a:noAutofit/>
          </a:bodyPr>
          <a:lstStyle/>
          <a:p>
            <a:pPr algn="ctr" defTabSz="951028">
              <a:lnSpc>
                <a:spcPct val="90000"/>
              </a:lnSpc>
            </a:pPr>
            <a:r>
              <a:rPr lang="en-US" sz="1428" b="1" kern="0" dirty="0">
                <a:solidFill>
                  <a:prstClr val="white"/>
                </a:solidFill>
                <a:ea typeface="Segoe UI" pitchFamily="34" charset="0"/>
                <a:cs typeface="Segoe UI" pitchFamily="34" charset="0"/>
              </a:rPr>
              <a:t>Internet</a:t>
            </a:r>
          </a:p>
        </p:txBody>
      </p:sp>
      <p:sp>
        <p:nvSpPr>
          <p:cNvPr id="205" name="Oval 204"/>
          <p:cNvSpPr/>
          <p:nvPr/>
        </p:nvSpPr>
        <p:spPr bwMode="auto">
          <a:xfrm>
            <a:off x="6239899" y="3542075"/>
            <a:ext cx="6333103" cy="6328849"/>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438791" y="3086883"/>
            <a:ext cx="1608042" cy="102351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3260" tIns="46630" rIns="93260" bIns="4663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792440" y="6226530"/>
            <a:ext cx="508272" cy="139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620370" y="3643639"/>
            <a:ext cx="1394077" cy="286306"/>
          </a:xfrm>
          <a:prstGeom prst="rect">
            <a:avLst/>
          </a:prstGeom>
          <a:noFill/>
        </p:spPr>
        <p:txBody>
          <a:bodyPr wrap="square" rtlCol="0">
            <a:spAutoFit/>
          </a:bodyPr>
          <a:lstStyle/>
          <a:p>
            <a:r>
              <a:rPr lang="en-US" sz="1224" dirty="0">
                <a:solidFill>
                  <a:prstClr val="white"/>
                </a:solidFill>
              </a:rPr>
              <a:t>Microsoft Azure</a:t>
            </a:r>
          </a:p>
        </p:txBody>
      </p:sp>
      <p:sp>
        <p:nvSpPr>
          <p:cNvPr id="296" name="TextBox 295"/>
          <p:cNvSpPr txBox="1"/>
          <p:nvPr/>
        </p:nvSpPr>
        <p:spPr>
          <a:xfrm>
            <a:off x="6334762" y="4357470"/>
            <a:ext cx="944869" cy="286306"/>
          </a:xfrm>
          <a:prstGeom prst="rect">
            <a:avLst/>
          </a:prstGeom>
          <a:solidFill>
            <a:schemeClr val="accent6"/>
          </a:solidFill>
        </p:spPr>
        <p:txBody>
          <a:bodyPr wrap="square" rtlCol="0">
            <a:spAutoFit/>
          </a:bodyPr>
          <a:lstStyle/>
          <a:p>
            <a:r>
              <a:rPr lang="en-US" sz="1224" b="1" dirty="0">
                <a:solidFill>
                  <a:schemeClr val="bg1"/>
                </a:solidFill>
              </a:rPr>
              <a:t>Public VIP</a:t>
            </a: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56" dirty="0"/>
              <a:t>Load balancing</a:t>
            </a:r>
          </a:p>
          <a:p>
            <a:r>
              <a:rPr lang="en-US" sz="2856" dirty="0"/>
              <a:t>Failover</a:t>
            </a:r>
          </a:p>
        </p:txBody>
      </p:sp>
      <p:sp>
        <p:nvSpPr>
          <p:cNvPr id="8" name="TextBox 7"/>
          <p:cNvSpPr txBox="1"/>
          <p:nvPr/>
        </p:nvSpPr>
        <p:spPr>
          <a:xfrm>
            <a:off x="610909" y="6380761"/>
            <a:ext cx="1828554" cy="376684"/>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601286" y="2973929"/>
            <a:ext cx="750980" cy="26282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335848" y="3357961"/>
            <a:ext cx="2519051" cy="220816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568167" y="2902068"/>
            <a:ext cx="750980" cy="26282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695542" y="1958874"/>
            <a:ext cx="2041427" cy="1455704"/>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7005775" y="2864020"/>
            <a:ext cx="2437872" cy="264053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251834" y="2232533"/>
            <a:ext cx="2140867" cy="4433046"/>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851513" y="2213883"/>
            <a:ext cx="1890693" cy="4451696"/>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955979" y="2063377"/>
            <a:ext cx="2107986" cy="1368971"/>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856"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3260" tIns="0" rIns="0" bIns="0" numCol="1" spcCol="0" rtlCol="0" fromWordArt="0" anchor="ctr" anchorCtr="0" forceAA="0" compatLnSpc="1">
              <a:prstTxWarp prst="textNoShape">
                <a:avLst/>
              </a:prstTxWarp>
              <a:noAutofit/>
            </a:bodyPr>
            <a:lstStyle/>
            <a:p>
              <a:pPr algn="ctr" defTabSz="951028">
                <a:lnSpc>
                  <a:spcPct val="90000"/>
                </a:lnSpc>
              </a:pPr>
              <a:r>
                <a:rPr lang="en-US" sz="1428"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5117" tIns="47558" rIns="95117" bIns="47558" numCol="1" anchor="t" anchorCtr="0" compatLnSpc="1">
              <a:prstTxWarp prst="textNoShape">
                <a:avLst/>
              </a:prstTxWarp>
            </a:bodyPr>
            <a:lstStyle/>
            <a:p>
              <a:endParaRPr lang="en-US" sz="2448"/>
            </a:p>
          </p:txBody>
        </p:sp>
      </p:grpSp>
      <p:grpSp>
        <p:nvGrpSpPr>
          <p:cNvPr id="207" name="Group 206"/>
          <p:cNvGrpSpPr/>
          <p:nvPr/>
        </p:nvGrpSpPr>
        <p:grpSpPr>
          <a:xfrm>
            <a:off x="6076027" y="1741872"/>
            <a:ext cx="2165714" cy="1406460"/>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en-US" sz="2856"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0" rIns="0" bIns="0" numCol="1" spcCol="0" rtlCol="0" fromWordArt="0" anchor="ctr" anchorCtr="0" forceAA="0" compatLnSpc="1">
              <a:prstTxWarp prst="textNoShape">
                <a:avLst/>
              </a:prstTxWarp>
              <a:noAutofit/>
            </a:bodyPr>
            <a:lstStyle/>
            <a:p>
              <a:pPr algn="ctr" defTabSz="951028">
                <a:lnSpc>
                  <a:spcPct val="90000"/>
                </a:lnSpc>
              </a:pPr>
              <a:r>
                <a:rPr lang="en-US" sz="1428"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5117" tIns="47558" rIns="95117" bIns="47558" numCol="1" anchor="t" anchorCtr="0" compatLnSpc="1">
              <a:prstTxWarp prst="textNoShape">
                <a:avLst/>
              </a:prstTxWarp>
            </a:bodyPr>
            <a:lstStyle/>
            <a:p>
              <a:endParaRPr lang="en-US" sz="2448"/>
            </a:p>
          </p:txBody>
        </p:sp>
      </p:grpSp>
      <p:sp>
        <p:nvSpPr>
          <p:cNvPr id="211" name="TextBox 210"/>
          <p:cNvSpPr txBox="1"/>
          <p:nvPr/>
        </p:nvSpPr>
        <p:spPr>
          <a:xfrm>
            <a:off x="6613080" y="6687362"/>
            <a:ext cx="1400272" cy="318286"/>
          </a:xfrm>
          <a:prstGeom prst="rect">
            <a:avLst/>
          </a:prstGeom>
          <a:noFill/>
        </p:spPr>
        <p:txBody>
          <a:bodyPr wrap="none" rtlCol="0">
            <a:spAutoFit/>
          </a:bodyPr>
          <a:lstStyle/>
          <a:p>
            <a:r>
              <a:rPr lang="en-US" sz="1428" dirty="0">
                <a:solidFill>
                  <a:schemeClr val="bg1"/>
                </a:solidFill>
              </a:rPr>
              <a:t>North America</a:t>
            </a:r>
          </a:p>
        </p:txBody>
      </p:sp>
      <p:sp>
        <p:nvSpPr>
          <p:cNvPr id="212" name="TextBox 211"/>
          <p:cNvSpPr txBox="1"/>
          <p:nvPr/>
        </p:nvSpPr>
        <p:spPr>
          <a:xfrm>
            <a:off x="9336952" y="6672666"/>
            <a:ext cx="769522" cy="318286"/>
          </a:xfrm>
          <a:prstGeom prst="rect">
            <a:avLst/>
          </a:prstGeom>
          <a:noFill/>
        </p:spPr>
        <p:txBody>
          <a:bodyPr wrap="none" rtlCol="0">
            <a:spAutoFit/>
          </a:bodyPr>
          <a:lstStyle/>
          <a:p>
            <a:r>
              <a:rPr lang="en-US" sz="1428" dirty="0">
                <a:solidFill>
                  <a:schemeClr val="bg1"/>
                </a:solidFill>
              </a:rPr>
              <a:t>Europe</a:t>
            </a: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34254" y="349726"/>
            <a:ext cx="11301339" cy="976320"/>
          </a:xfrm>
          <a:prstGeom prst="rect">
            <a:avLst/>
          </a:prstGeom>
        </p:spPr>
        <p:txBody>
          <a:bodyPr>
            <a:normAutofit fontScale="90000"/>
          </a:bodyPr>
          <a:lstStyle/>
          <a:p>
            <a:r>
              <a:rPr lang="en-US" dirty="0"/>
              <a:t>Transform the datacenter</a:t>
            </a:r>
            <a:br>
              <a:rPr lang="en-US" dirty="0"/>
            </a:br>
            <a:r>
              <a:rPr lang="en-US" sz="3199" dirty="0">
                <a:latin typeface="+mn-lt"/>
              </a:rPr>
              <a:t>Orchestrated disaster recovery to a second site</a:t>
            </a:r>
          </a:p>
        </p:txBody>
      </p:sp>
      <p:grpSp>
        <p:nvGrpSpPr>
          <p:cNvPr id="6" name="Group 5"/>
          <p:cNvGrpSpPr/>
          <p:nvPr/>
        </p:nvGrpSpPr>
        <p:grpSpPr>
          <a:xfrm>
            <a:off x="3424074" y="1573327"/>
            <a:ext cx="5384596" cy="4056958"/>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82802" tIns="146241" rIns="182802" bIns="146241" rtlCol="0">
                <a:spAutoFit/>
              </a:bodyPr>
              <a:lstStyle/>
              <a:p>
                <a:pPr algn="ctr" defTabSz="931538">
                  <a:lnSpc>
                    <a:spcPct val="90000"/>
                  </a:lnSpc>
                  <a:spcAft>
                    <a:spcPts val="600"/>
                  </a:spcAft>
                  <a:defRPr/>
                </a:pPr>
                <a:r>
                  <a:rPr lang="en-US" sz="1428" kern="0" dirty="0">
                    <a:solidFill>
                      <a:srgbClr val="FFFFFF"/>
                    </a:solidFill>
                  </a:rPr>
                  <a:t>Microsoft Azure </a:t>
                </a:r>
                <a:br>
                  <a:rPr lang="en-US" sz="1428" kern="0" dirty="0">
                    <a:solidFill>
                      <a:srgbClr val="FFFFFF"/>
                    </a:solidFill>
                  </a:rPr>
                </a:br>
                <a:r>
                  <a:rPr lang="en-US" sz="1224" kern="0" dirty="0">
                    <a:solidFill>
                      <a:srgbClr val="FFFFFF"/>
                    </a:solidFill>
                  </a:rPr>
                  <a:t>Hyper-V Recovery Manager</a:t>
                </a:r>
                <a:endParaRPr lang="en-US" sz="1428"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a:lnSpc>
                  <a:spcPct val="90000"/>
                </a:lnSpc>
                <a:defRPr/>
              </a:pPr>
              <a:endParaRPr lang="en-US" sz="102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51284"/>
            </a:xfrm>
            <a:prstGeom prst="rect">
              <a:avLst/>
            </a:prstGeom>
            <a:noFill/>
          </p:spPr>
          <p:txBody>
            <a:bodyPr wrap="square" lIns="182664" tIns="0" rIns="182664" bIns="0" rtlCol="0">
              <a:spAutoFit/>
            </a:bodyPr>
            <a:lstStyle>
              <a:defPPr>
                <a:defRPr lang="en-US"/>
              </a:defPPr>
              <a:lvl1pPr defTabSz="913538">
                <a:lnSpc>
                  <a:spcPct val="90000"/>
                </a:lnSpc>
                <a:spcAft>
                  <a:spcPts val="588"/>
                </a:spcAft>
                <a:defRPr sz="1100">
                  <a:solidFill>
                    <a:srgbClr val="505050"/>
                  </a:solidFill>
                </a:defRPr>
              </a:lvl1pPr>
            </a:lstStyle>
            <a:p>
              <a:pPr algn="ctr" defTabSz="913362">
                <a:spcAft>
                  <a:spcPts val="587"/>
                </a:spcAft>
                <a:defRPr/>
              </a:pPr>
              <a:r>
                <a:rPr lang="en-US" sz="1071" kern="0" dirty="0">
                  <a:solidFill>
                    <a:srgbClr val="00B0F0"/>
                  </a:solidFill>
                </a:rPr>
                <a:t>Communication Channel</a:t>
              </a:r>
            </a:p>
          </p:txBody>
        </p:sp>
        <p:sp>
          <p:nvSpPr>
            <p:cNvPr id="15" name="Rectangle 14"/>
            <p:cNvSpPr/>
            <p:nvPr/>
          </p:nvSpPr>
          <p:spPr>
            <a:xfrm>
              <a:off x="5121475" y="4358910"/>
              <a:ext cx="1597285" cy="302568"/>
            </a:xfrm>
            <a:prstGeom prst="rect">
              <a:avLst/>
            </a:prstGeom>
            <a:noFill/>
          </p:spPr>
          <p:txBody>
            <a:bodyPr wrap="square" lIns="182664" tIns="0" rIns="182664" bIns="0" rtlCol="0">
              <a:spAutoFit/>
            </a:bodyPr>
            <a:lstStyle/>
            <a:p>
              <a:pPr algn="ctr" defTabSz="931538">
                <a:lnSpc>
                  <a:spcPct val="90000"/>
                </a:lnSpc>
                <a:spcAft>
                  <a:spcPts val="600"/>
                </a:spcAft>
                <a:defRPr/>
              </a:pPr>
              <a:r>
                <a:rPr lang="en-US" sz="1071" kern="0" dirty="0">
                  <a:solidFill>
                    <a:srgbClr val="00B0F0"/>
                  </a:solidFill>
                </a:rPr>
                <a:t>Replication channel: </a:t>
              </a:r>
              <a:br>
                <a:rPr lang="en-US" sz="1071" kern="0" dirty="0">
                  <a:solidFill>
                    <a:srgbClr val="00B0F0"/>
                  </a:solidFill>
                </a:rPr>
              </a:br>
              <a:r>
                <a:rPr lang="en-US" sz="1071"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9196" rIns="0" bIns="149196" rtlCol="0">
                <a:spAutoFit/>
              </a:bodyPr>
              <a:lstStyle/>
              <a:p>
                <a:pPr defTabSz="932418">
                  <a:lnSpc>
                    <a:spcPct val="90000"/>
                  </a:lnSpc>
                  <a:spcAft>
                    <a:spcPts val="612"/>
                  </a:spcAft>
                  <a:defRPr/>
                </a:pPr>
                <a:r>
                  <a:rPr lang="en-US" sz="1071"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grpSp>
          <p:sp>
            <p:nvSpPr>
              <p:cNvPr id="47" name="TextBox 46"/>
              <p:cNvSpPr txBox="1"/>
              <p:nvPr/>
            </p:nvSpPr>
            <p:spPr>
              <a:xfrm>
                <a:off x="1121483" y="5046509"/>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9196" rIns="0" bIns="14919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418">
                  <a:defRPr/>
                </a:pPr>
                <a:r>
                  <a:rPr lang="en-US" sz="1071"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grpSp>
          <p:sp>
            <p:nvSpPr>
              <p:cNvPr id="32" name="TextBox 31"/>
              <p:cNvSpPr txBox="1"/>
              <p:nvPr/>
            </p:nvSpPr>
            <p:spPr>
              <a:xfrm>
                <a:off x="3317439" y="5046202"/>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grpSp>
      </p:grpSp>
      <p:sp>
        <p:nvSpPr>
          <p:cNvPr id="63" name="Rectangle 62"/>
          <p:cNvSpPr/>
          <p:nvPr/>
        </p:nvSpPr>
        <p:spPr bwMode="auto">
          <a:xfrm>
            <a:off x="-17868" y="5521230"/>
            <a:ext cx="12452578" cy="115931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34254" y="349726"/>
            <a:ext cx="11301339" cy="976320"/>
          </a:xfrm>
          <a:prstGeom prst="rect">
            <a:avLst/>
          </a:prstGeom>
        </p:spPr>
        <p:txBody>
          <a:bodyPr>
            <a:normAutofit fontScale="90000"/>
          </a:bodyPr>
          <a:lstStyle/>
          <a:p>
            <a:r>
              <a:rPr lang="en-US" dirty="0"/>
              <a:t>Transform the datacenter</a:t>
            </a:r>
            <a:br>
              <a:rPr lang="en-US" dirty="0"/>
            </a:br>
            <a:r>
              <a:rPr lang="en-US" sz="3199" dirty="0">
                <a:latin typeface="+mn-lt"/>
              </a:rPr>
              <a:t>Orchestrated disaster recovery to a second site or to Azure</a:t>
            </a:r>
          </a:p>
        </p:txBody>
      </p:sp>
      <p:sp>
        <p:nvSpPr>
          <p:cNvPr id="6" name="Freeform 5"/>
          <p:cNvSpPr>
            <a:spLocks/>
          </p:cNvSpPr>
          <p:nvPr/>
        </p:nvSpPr>
        <p:spPr bwMode="auto">
          <a:xfrm>
            <a:off x="7839141" y="4380278"/>
            <a:ext cx="1128744" cy="955003"/>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7" name="Freeform 6"/>
          <p:cNvSpPr>
            <a:spLocks/>
          </p:cNvSpPr>
          <p:nvPr/>
        </p:nvSpPr>
        <p:spPr bwMode="auto">
          <a:xfrm>
            <a:off x="4514186" y="4380775"/>
            <a:ext cx="1128744" cy="955003"/>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8" name="Rectangle 5"/>
          <p:cNvSpPr>
            <a:spLocks noChangeArrowheads="1"/>
          </p:cNvSpPr>
          <p:nvPr/>
        </p:nvSpPr>
        <p:spPr bwMode="auto">
          <a:xfrm>
            <a:off x="9649918" y="4565187"/>
            <a:ext cx="670398" cy="795363"/>
          </a:xfrm>
          <a:prstGeom prst="rect">
            <a:avLst/>
          </a:prstGeom>
          <a:solidFill>
            <a:srgbClr val="D2D2D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9" name="Rectangle 5"/>
          <p:cNvSpPr>
            <a:spLocks noChangeArrowheads="1"/>
          </p:cNvSpPr>
          <p:nvPr/>
        </p:nvSpPr>
        <p:spPr bwMode="auto">
          <a:xfrm>
            <a:off x="9166981" y="4258001"/>
            <a:ext cx="831717" cy="1080103"/>
          </a:xfrm>
          <a:prstGeom prst="rect">
            <a:avLst/>
          </a:prstGeom>
          <a:solidFill>
            <a:srgbClr val="FFFFFF">
              <a:lumMod val="6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10" name="Rectangle 5"/>
          <p:cNvSpPr>
            <a:spLocks noChangeArrowheads="1"/>
          </p:cNvSpPr>
          <p:nvPr/>
        </p:nvSpPr>
        <p:spPr bwMode="auto">
          <a:xfrm>
            <a:off x="3729414" y="4258001"/>
            <a:ext cx="831717" cy="1080103"/>
          </a:xfrm>
          <a:prstGeom prst="rect">
            <a:avLst/>
          </a:prstGeom>
          <a:solidFill>
            <a:srgbClr val="FFFFFF">
              <a:lumMod val="6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11" name="Rectangle 5"/>
          <p:cNvSpPr>
            <a:spLocks noChangeArrowheads="1"/>
          </p:cNvSpPr>
          <p:nvPr/>
        </p:nvSpPr>
        <p:spPr bwMode="auto">
          <a:xfrm>
            <a:off x="711472" y="4562223"/>
            <a:ext cx="670398" cy="795363"/>
          </a:xfrm>
          <a:prstGeom prst="rect">
            <a:avLst/>
          </a:prstGeom>
          <a:solidFill>
            <a:srgbClr val="D2D2D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12" name="Rectangle 11"/>
          <p:cNvSpPr/>
          <p:nvPr/>
        </p:nvSpPr>
        <p:spPr bwMode="auto">
          <a:xfrm>
            <a:off x="-17868" y="5334710"/>
            <a:ext cx="12452578" cy="115931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913356" y="3262754"/>
            <a:ext cx="411060" cy="224751"/>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64" tIns="146133" rIns="182664" bIns="146133" numCol="1" spcCol="0" rtlCol="0" fromWordArt="0" anchor="t" anchorCtr="0" forceAA="0" compatLnSpc="1">
            <a:prstTxWarp prst="textNoShape">
              <a:avLst/>
            </a:prstTxWarp>
            <a:noAutofit/>
          </a:bodyPr>
          <a:lstStyle/>
          <a:p>
            <a:pPr algn="ctr" defTabSz="931235">
              <a:lnSpc>
                <a:spcPct val="90000"/>
              </a:lnSpc>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757922" y="3247672"/>
            <a:ext cx="1526799" cy="317042"/>
          </a:xfrm>
          <a:prstGeom prst="rect">
            <a:avLst/>
          </a:prstGeom>
          <a:noFill/>
        </p:spPr>
        <p:txBody>
          <a:bodyPr wrap="square" lIns="182664" tIns="0" rIns="182664" bIns="0" rtlCol="0">
            <a:spAutoFit/>
          </a:bodyPr>
          <a:lstStyle/>
          <a:p>
            <a:pPr defTabSz="931538">
              <a:lnSpc>
                <a:spcPct val="90000"/>
              </a:lnSpc>
              <a:spcAft>
                <a:spcPts val="600"/>
              </a:spcAft>
              <a:defRPr/>
            </a:pPr>
            <a:r>
              <a:rPr lang="en-US" sz="1122" kern="0" dirty="0">
                <a:solidFill>
                  <a:srgbClr val="00B0F0"/>
                </a:solidFill>
              </a:rPr>
              <a:t>Communication and Replication</a:t>
            </a:r>
          </a:p>
        </p:txBody>
      </p:sp>
      <p:cxnSp>
        <p:nvCxnSpPr>
          <p:cNvPr id="15" name="Straight Arrow Connector 14"/>
          <p:cNvCxnSpPr>
            <a:endCxn id="29" idx="0"/>
          </p:cNvCxnSpPr>
          <p:nvPr/>
        </p:nvCxnSpPr>
        <p:spPr>
          <a:xfrm flipH="1">
            <a:off x="1716293" y="3095336"/>
            <a:ext cx="9975" cy="488200"/>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955360" y="2930497"/>
            <a:ext cx="19087" cy="65016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08819" y="1573326"/>
            <a:ext cx="3955695" cy="1550357"/>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21" name="TextBox 20"/>
            <p:cNvSpPr txBox="1"/>
            <p:nvPr/>
          </p:nvSpPr>
          <p:spPr>
            <a:xfrm>
              <a:off x="1596694" y="2418609"/>
              <a:ext cx="2195785" cy="868136"/>
            </a:xfrm>
            <a:prstGeom prst="rect">
              <a:avLst/>
            </a:prstGeom>
            <a:noFill/>
            <a:ln>
              <a:noFill/>
            </a:ln>
          </p:spPr>
          <p:txBody>
            <a:bodyPr wrap="none" lIns="182802" tIns="146241" rIns="182802" bIns="146241" rtlCol="0">
              <a:spAutoFit/>
            </a:bodyPr>
            <a:lstStyle/>
            <a:p>
              <a:pPr algn="ctr" defTabSz="93153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1887" y="4530921"/>
            <a:ext cx="1407063" cy="181392"/>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a:lnSpc>
                <a:spcPct val="90000"/>
              </a:lnSpc>
              <a:defRPr/>
            </a:pPr>
            <a:endParaRPr lang="en-US" sz="102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98975" y="3235958"/>
            <a:ext cx="2156387" cy="151262"/>
          </a:xfrm>
          <a:prstGeom prst="rect">
            <a:avLst/>
          </a:prstGeom>
          <a:noFill/>
        </p:spPr>
        <p:txBody>
          <a:bodyPr wrap="square" lIns="182664" tIns="0" rIns="182664" bIns="0" rtlCol="0">
            <a:spAutoFit/>
          </a:bodyPr>
          <a:lstStyle>
            <a:defPPr>
              <a:defRPr lang="en-US"/>
            </a:defPPr>
            <a:lvl1pPr defTabSz="913538">
              <a:lnSpc>
                <a:spcPct val="90000"/>
              </a:lnSpc>
              <a:spcAft>
                <a:spcPts val="588"/>
              </a:spcAft>
              <a:defRPr sz="1100">
                <a:solidFill>
                  <a:srgbClr val="505050"/>
                </a:solidFill>
              </a:defRPr>
            </a:lvl1pPr>
          </a:lstStyle>
          <a:p>
            <a:pPr algn="ctr" defTabSz="913362">
              <a:spcAft>
                <a:spcPts val="587"/>
              </a:spcAft>
              <a:defRPr/>
            </a:pPr>
            <a:r>
              <a:rPr lang="en-US" sz="1071" kern="0" dirty="0">
                <a:solidFill>
                  <a:srgbClr val="00B0F0"/>
                </a:solidFill>
              </a:rPr>
              <a:t>Communication Channel</a:t>
            </a:r>
          </a:p>
        </p:txBody>
      </p:sp>
      <p:sp>
        <p:nvSpPr>
          <p:cNvPr id="24" name="Rectangle 23"/>
          <p:cNvSpPr/>
          <p:nvPr/>
        </p:nvSpPr>
        <p:spPr>
          <a:xfrm>
            <a:off x="2032080" y="4172267"/>
            <a:ext cx="1597059" cy="302525"/>
          </a:xfrm>
          <a:prstGeom prst="rect">
            <a:avLst/>
          </a:prstGeom>
          <a:noFill/>
        </p:spPr>
        <p:txBody>
          <a:bodyPr wrap="square" lIns="182664" tIns="0" rIns="182664" bIns="0" rtlCol="0">
            <a:spAutoFit/>
          </a:bodyPr>
          <a:lstStyle/>
          <a:p>
            <a:pPr algn="ctr" defTabSz="931538">
              <a:lnSpc>
                <a:spcPct val="90000"/>
              </a:lnSpc>
              <a:spcAft>
                <a:spcPts val="600"/>
              </a:spcAft>
              <a:defRPr/>
            </a:pPr>
            <a:r>
              <a:rPr lang="en-US" sz="1071" kern="0" dirty="0">
                <a:solidFill>
                  <a:srgbClr val="00B0F0"/>
                </a:solidFill>
              </a:rPr>
              <a:t>Replication channel: </a:t>
            </a:r>
            <a:br>
              <a:rPr lang="en-US" sz="1071" kern="0" dirty="0">
                <a:solidFill>
                  <a:srgbClr val="00B0F0"/>
                </a:solidFill>
              </a:rPr>
            </a:br>
            <a:r>
              <a:rPr lang="en-US" sz="1071" kern="0" dirty="0">
                <a:solidFill>
                  <a:srgbClr val="00B0F0"/>
                </a:solidFill>
              </a:rPr>
              <a:t>Hyper-V Replica</a:t>
            </a:r>
          </a:p>
        </p:txBody>
      </p:sp>
      <p:grpSp>
        <p:nvGrpSpPr>
          <p:cNvPr id="25" name="Group 24"/>
          <p:cNvGrpSpPr/>
          <p:nvPr/>
        </p:nvGrpSpPr>
        <p:grpSpPr>
          <a:xfrm>
            <a:off x="1292165" y="3583536"/>
            <a:ext cx="1525140" cy="1851991"/>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96" rIns="0" bIns="149196" rtlCol="0">
              <a:spAutoFit/>
            </a:bodyPr>
            <a:lstStyle/>
            <a:p>
              <a:pPr defTabSz="932418">
                <a:lnSpc>
                  <a:spcPct val="90000"/>
                </a:lnSpc>
                <a:spcAft>
                  <a:spcPts val="612"/>
                </a:spcAft>
                <a:defRPr/>
              </a:pPr>
              <a:r>
                <a:rPr lang="en-US" sz="1071"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grpSp>
        <p:sp>
          <p:nvSpPr>
            <p:cNvPr id="28" name="TextBox 27"/>
            <p:cNvSpPr txBox="1"/>
            <p:nvPr/>
          </p:nvSpPr>
          <p:spPr>
            <a:xfrm>
              <a:off x="1121483" y="5046509"/>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922422" y="3580660"/>
            <a:ext cx="1483373" cy="1863105"/>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96" rIns="0" bIns="14919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418">
                <a:defRPr/>
              </a:pPr>
              <a:r>
                <a:rPr lang="en-US" sz="1071"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grpSp>
        <p:sp>
          <p:nvSpPr>
            <p:cNvPr id="43" name="TextBox 42"/>
            <p:cNvSpPr txBox="1"/>
            <p:nvPr/>
          </p:nvSpPr>
          <p:spPr>
            <a:xfrm>
              <a:off x="3317439" y="5046202"/>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559" y="1583300"/>
            <a:ext cx="3955695" cy="1550357"/>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60" name="TextBox 59"/>
            <p:cNvSpPr txBox="1"/>
            <p:nvPr/>
          </p:nvSpPr>
          <p:spPr>
            <a:xfrm>
              <a:off x="1607981" y="2418609"/>
              <a:ext cx="2195785" cy="868136"/>
            </a:xfrm>
            <a:prstGeom prst="rect">
              <a:avLst/>
            </a:prstGeom>
            <a:noFill/>
            <a:ln>
              <a:noFill/>
            </a:ln>
          </p:spPr>
          <p:txBody>
            <a:bodyPr wrap="none" lIns="182802" tIns="146241" rIns="182802" bIns="146241" rtlCol="0">
              <a:spAutoFit/>
            </a:bodyPr>
            <a:lstStyle/>
            <a:p>
              <a:pPr algn="ctr" defTabSz="93153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556" y="3581411"/>
            <a:ext cx="1509255" cy="1875251"/>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96" rIns="0" bIns="149196" rtlCol="0">
              <a:spAutoFit/>
            </a:bodyPr>
            <a:lstStyle/>
            <a:p>
              <a:pPr algn="r" defTabSz="932418">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endParaRPr>
              </a:p>
            </p:txBody>
          </p:sp>
        </p:grpSp>
        <p:sp>
          <p:nvSpPr>
            <p:cNvPr id="64" name="TextBox 63"/>
            <p:cNvSpPr txBox="1"/>
            <p:nvPr/>
          </p:nvSpPr>
          <p:spPr>
            <a:xfrm>
              <a:off x="1121483" y="5046509"/>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392575" y="4962983"/>
            <a:ext cx="196728" cy="377689"/>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grpSp>
      <p:grpSp>
        <p:nvGrpSpPr>
          <p:cNvPr id="80" name="Group 79"/>
          <p:cNvGrpSpPr/>
          <p:nvPr/>
        </p:nvGrpSpPr>
        <p:grpSpPr>
          <a:xfrm>
            <a:off x="472081" y="4953269"/>
            <a:ext cx="196728" cy="377689"/>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grpSp>
      <p:grpSp>
        <p:nvGrpSpPr>
          <p:cNvPr id="84" name="Group 83"/>
          <p:cNvGrpSpPr/>
          <p:nvPr/>
        </p:nvGrpSpPr>
        <p:grpSpPr>
          <a:xfrm>
            <a:off x="258334" y="4954907"/>
            <a:ext cx="196728" cy="377689"/>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grpSp>
      <p:grpSp>
        <p:nvGrpSpPr>
          <p:cNvPr id="88" name="Group 87"/>
          <p:cNvGrpSpPr/>
          <p:nvPr/>
        </p:nvGrpSpPr>
        <p:grpSpPr>
          <a:xfrm>
            <a:off x="4854710" y="4945193"/>
            <a:ext cx="196728" cy="377689"/>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grpSp>
      <p:grpSp>
        <p:nvGrpSpPr>
          <p:cNvPr id="92" name="Group 91"/>
          <p:cNvGrpSpPr/>
          <p:nvPr/>
        </p:nvGrpSpPr>
        <p:grpSpPr>
          <a:xfrm>
            <a:off x="7739851" y="4953269"/>
            <a:ext cx="196728" cy="377689"/>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endParaRPr>
            </a:p>
          </p:txBody>
        </p:sp>
      </p:grpSp>
      <p:sp>
        <p:nvSpPr>
          <p:cNvPr id="96" name="Rectangle 95"/>
          <p:cNvSpPr/>
          <p:nvPr/>
        </p:nvSpPr>
        <p:spPr bwMode="auto">
          <a:xfrm>
            <a:off x="3220303" y="5336328"/>
            <a:ext cx="5645032" cy="1159315"/>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243192" y="5271395"/>
            <a:ext cx="4184717" cy="1622621"/>
          </a:xfrm>
          <a:prstGeom prst="rect">
            <a:avLst/>
          </a:prstGeom>
          <a:noFill/>
          <a:ln w="10795" cap="flat" cmpd="sng" algn="ctr">
            <a:noFill/>
            <a:prstDash val="solid"/>
            <a:headEnd type="none" w="med" len="med"/>
            <a:tailEnd type="none" w="med" len="med"/>
          </a:ln>
          <a:effectLst/>
        </p:spPr>
        <p:txBody>
          <a:bodyPr vert="horz" wrap="square" lIns="186261" tIns="149006" rIns="0" bIns="186261" numCol="1" rtlCol="0" anchor="t" anchorCtr="0" compatLnSpc="1">
            <a:prstTxWarp prst="textNoShape">
              <a:avLst/>
            </a:prstTxWarp>
          </a:bodyPr>
          <a:lstStyle/>
          <a:p>
            <a:pPr defTabSz="949579">
              <a:lnSpc>
                <a:spcPct val="90000"/>
              </a:lnSpc>
              <a:spcAft>
                <a:spcPts val="612"/>
              </a:spcAft>
              <a:defRPr/>
            </a:pPr>
            <a:r>
              <a:rPr lang="en-US" kern="0" dirty="0">
                <a:solidFill>
                  <a:srgbClr val="FFFFFF"/>
                </a:solidFill>
                <a:latin typeface="Segoe UI Light"/>
              </a:rPr>
              <a:t>Key features include:</a:t>
            </a:r>
          </a:p>
          <a:p>
            <a:pPr defTabSz="949579">
              <a:lnSpc>
                <a:spcPct val="90000"/>
              </a:lnSpc>
              <a:spcAft>
                <a:spcPts val="612"/>
              </a:spcAft>
              <a:defRPr/>
            </a:pPr>
            <a:r>
              <a:rPr lang="en-US" sz="1122" kern="0" dirty="0">
                <a:solidFill>
                  <a:srgbClr val="FFFFFF"/>
                </a:solidFill>
                <a:cs typeface="Segoe UI" panose="020B0502040204020203" pitchFamily="34" charset="0"/>
              </a:rPr>
              <a:t>Automated VM protection and replication</a:t>
            </a:r>
          </a:p>
          <a:p>
            <a:pPr defTabSz="949579">
              <a:lnSpc>
                <a:spcPct val="90000"/>
              </a:lnSpc>
              <a:spcAft>
                <a:spcPts val="612"/>
              </a:spcAft>
              <a:defRPr/>
            </a:pPr>
            <a:r>
              <a:rPr lang="en-US" sz="1122" kern="0" dirty="0">
                <a:solidFill>
                  <a:srgbClr val="FFFFFF"/>
                </a:solidFill>
                <a:cs typeface="Segoe UI" panose="020B0502040204020203" pitchFamily="34" charset="0"/>
              </a:rPr>
              <a:t>Remote health monitoring</a:t>
            </a:r>
          </a:p>
          <a:p>
            <a:pPr defTabSz="949579">
              <a:lnSpc>
                <a:spcPct val="90000"/>
              </a:lnSpc>
              <a:spcAft>
                <a:spcPts val="612"/>
              </a:spcAft>
              <a:defRPr/>
            </a:pPr>
            <a:r>
              <a:rPr lang="en-US" sz="1122" kern="0" dirty="0">
                <a:solidFill>
                  <a:srgbClr val="FFFFFF"/>
                </a:solidFill>
                <a:cs typeface="Segoe UI" panose="020B0502040204020203" pitchFamily="34" charset="0"/>
              </a:rPr>
              <a:t>Customizable recovery plans</a:t>
            </a:r>
          </a:p>
        </p:txBody>
      </p:sp>
      <p:sp>
        <p:nvSpPr>
          <p:cNvPr id="98" name="Rectangle 97"/>
          <p:cNvSpPr/>
          <p:nvPr/>
        </p:nvSpPr>
        <p:spPr>
          <a:xfrm>
            <a:off x="6247338" y="5700687"/>
            <a:ext cx="2520394" cy="489620"/>
          </a:xfrm>
          <a:prstGeom prst="rect">
            <a:avLst/>
          </a:prstGeom>
        </p:spPr>
        <p:txBody>
          <a:bodyPr wrap="square">
            <a:spAutoFit/>
          </a:bodyPr>
          <a:lstStyle/>
          <a:p>
            <a:pPr defTabSz="949579">
              <a:lnSpc>
                <a:spcPct val="90000"/>
              </a:lnSpc>
              <a:spcAft>
                <a:spcPts val="612"/>
              </a:spcAft>
            </a:pPr>
            <a:r>
              <a:rPr lang="en-US" sz="1122" dirty="0">
                <a:solidFill>
                  <a:srgbClr val="FFFFFF"/>
                </a:solidFill>
                <a:cs typeface="Segoe UI" panose="020B0502040204020203" pitchFamily="34" charset="0"/>
              </a:rPr>
              <a:t>No-impact recovery plan testing</a:t>
            </a:r>
          </a:p>
          <a:p>
            <a:pPr defTabSz="949579">
              <a:lnSpc>
                <a:spcPct val="90000"/>
              </a:lnSpc>
              <a:spcAft>
                <a:spcPts val="612"/>
              </a:spcAft>
            </a:pPr>
            <a:r>
              <a:rPr lang="en-US" sz="112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671847" y="1063189"/>
            <a:ext cx="3984890" cy="254744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3260" tIns="46630" rIns="93260" bIns="46630" numCol="1" anchor="t" anchorCtr="0" compatLnSpc="1">
            <a:prstTxWarp prst="textNoShape">
              <a:avLst/>
            </a:prstTxWarp>
          </a:bodyPr>
          <a:lstStyle/>
          <a:p>
            <a:endParaRPr lang="en-US" dirty="0"/>
          </a:p>
        </p:txBody>
      </p:sp>
      <p:sp>
        <p:nvSpPr>
          <p:cNvPr id="297" name="Freeform 12"/>
          <p:cNvSpPr>
            <a:spLocks/>
          </p:cNvSpPr>
          <p:nvPr/>
        </p:nvSpPr>
        <p:spPr bwMode="auto">
          <a:xfrm>
            <a:off x="8054041" y="2237117"/>
            <a:ext cx="2140000" cy="1368052"/>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3260" tIns="46630" rIns="93260" bIns="46630" numCol="1" anchor="t" anchorCtr="0" compatLnSpc="1">
            <a:prstTxWarp prst="textNoShape">
              <a:avLst/>
            </a:prstTxWarp>
          </a:bodyPr>
          <a:lstStyle/>
          <a:p>
            <a:endParaRPr lang="en-US" dirty="0"/>
          </a:p>
        </p:txBody>
      </p:sp>
      <p:sp>
        <p:nvSpPr>
          <p:cNvPr id="298" name="TextBox 297"/>
          <p:cNvSpPr txBox="1"/>
          <p:nvPr/>
        </p:nvSpPr>
        <p:spPr>
          <a:xfrm>
            <a:off x="6347814" y="1666327"/>
            <a:ext cx="2239067" cy="555610"/>
          </a:xfrm>
          <a:prstGeom prst="rect">
            <a:avLst/>
          </a:prstGeom>
          <a:noFill/>
        </p:spPr>
        <p:txBody>
          <a:bodyPr wrap="square" lIns="186521" tIns="149217" rIns="186521" bIns="149217" rtlCol="0">
            <a:spAutoFit/>
          </a:bodyPr>
          <a:lstStyle/>
          <a:p>
            <a:pPr algn="ctr">
              <a:lnSpc>
                <a:spcPct val="90000"/>
              </a:lnSpc>
            </a:pPr>
            <a:r>
              <a:rPr lang="en-US" spc="-71" dirty="0">
                <a:solidFill>
                  <a:schemeClr val="bg1"/>
                </a:solidFill>
              </a:rPr>
              <a:t>Microsoft Azure</a:t>
            </a:r>
          </a:p>
        </p:txBody>
      </p:sp>
      <p:sp>
        <p:nvSpPr>
          <p:cNvPr id="299" name="Flowchart: Process 298"/>
          <p:cNvSpPr/>
          <p:nvPr/>
        </p:nvSpPr>
        <p:spPr bwMode="auto">
          <a:xfrm>
            <a:off x="5702733" y="2737259"/>
            <a:ext cx="1194245" cy="360279"/>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a:lnSpc>
                <a:spcPct val="90000"/>
              </a:lnSpc>
            </a:pPr>
            <a:r>
              <a:rPr lang="en-US" sz="1632" dirty="0" err="1">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32"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544285" y="2737259"/>
            <a:ext cx="1194245" cy="360279"/>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a:lnSpc>
                <a:spcPct val="90000"/>
              </a:lnSpc>
            </a:pPr>
            <a:r>
              <a:rPr lang="en-US" sz="1632" dirty="0">
                <a:solidFill>
                  <a:schemeClr val="bg1"/>
                </a:solidFill>
                <a:latin typeface="Segoe UI Semibold" panose="020B0702040204020203" pitchFamily="34" charset="0"/>
                <a:ea typeface="Segoe UI" pitchFamily="34" charset="0"/>
                <a:cs typeface="Segoe UI Semibold" panose="020B0702040204020203" pitchFamily="34" charset="0"/>
              </a:rPr>
              <a:t>SaaS</a:t>
            </a:r>
          </a:p>
        </p:txBody>
      </p:sp>
      <p:sp>
        <p:nvSpPr>
          <p:cNvPr id="301" name="Flowchart: Process 300"/>
          <p:cNvSpPr/>
          <p:nvPr/>
        </p:nvSpPr>
        <p:spPr bwMode="auto">
          <a:xfrm>
            <a:off x="7001702" y="2737259"/>
            <a:ext cx="1194245" cy="360279"/>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a:lnSpc>
                <a:spcPct val="90000"/>
              </a:lnSpc>
            </a:pPr>
            <a:r>
              <a:rPr lang="en-US" sz="1632" dirty="0" err="1">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32"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948399" y="2401566"/>
            <a:ext cx="1881" cy="104666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219420" y="3376518"/>
            <a:ext cx="345345" cy="663074"/>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420471" y="3353395"/>
            <a:ext cx="345345" cy="663074"/>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943175" y="3370151"/>
            <a:ext cx="345345" cy="663074"/>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339179" y="4724853"/>
            <a:ext cx="6680312" cy="1793540"/>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grpSp>
      <p:sp>
        <p:nvSpPr>
          <p:cNvPr id="162" name="Freeform 9"/>
          <p:cNvSpPr>
            <a:spLocks/>
          </p:cNvSpPr>
          <p:nvPr/>
        </p:nvSpPr>
        <p:spPr bwMode="auto">
          <a:xfrm>
            <a:off x="7444143" y="5578225"/>
            <a:ext cx="5005437" cy="93823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48139" y="294677"/>
            <a:ext cx="11887454" cy="918032"/>
          </a:xfrm>
          <a:prstGeom prst="rect">
            <a:avLst/>
          </a:prstGeom>
        </p:spPr>
        <p:txBody>
          <a:bodyPr/>
          <a:lstStyle/>
          <a:p>
            <a:r>
              <a:rPr lang="da-DK" sz="4896" dirty="0"/>
              <a:t>Microsoft Azure Key Vault</a:t>
            </a:r>
          </a:p>
        </p:txBody>
      </p:sp>
      <p:grpSp>
        <p:nvGrpSpPr>
          <p:cNvPr id="219" name="Group 218"/>
          <p:cNvGrpSpPr/>
          <p:nvPr/>
        </p:nvGrpSpPr>
        <p:grpSpPr>
          <a:xfrm>
            <a:off x="11488561" y="5417339"/>
            <a:ext cx="289185" cy="508889"/>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ker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ker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kern="0">
                <a:solidFill>
                  <a:srgbClr val="505050"/>
                </a:solidFill>
                <a:latin typeface="Segoe UI Light"/>
              </a:endParaRPr>
            </a:p>
          </p:txBody>
        </p:sp>
      </p:grpSp>
      <p:grpSp>
        <p:nvGrpSpPr>
          <p:cNvPr id="97" name="Group 96"/>
          <p:cNvGrpSpPr/>
          <p:nvPr/>
        </p:nvGrpSpPr>
        <p:grpSpPr>
          <a:xfrm>
            <a:off x="11017901" y="5259512"/>
            <a:ext cx="289185" cy="508889"/>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ker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ker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kern="0">
                <a:solidFill>
                  <a:srgbClr val="505050"/>
                </a:solidFill>
                <a:latin typeface="Segoe UI Light"/>
              </a:endParaRPr>
            </a:p>
          </p:txBody>
        </p:sp>
      </p:grpSp>
      <p:sp>
        <p:nvSpPr>
          <p:cNvPr id="195" name="Rectangle 194"/>
          <p:cNvSpPr/>
          <p:nvPr>
            <p:custDataLst>
              <p:tags r:id="rId1"/>
            </p:custDataLst>
          </p:nvPr>
        </p:nvSpPr>
        <p:spPr bwMode="auto">
          <a:xfrm>
            <a:off x="275481" y="1416896"/>
            <a:ext cx="5488428" cy="2305360"/>
          </a:xfrm>
          <a:prstGeom prst="rect">
            <a:avLst/>
          </a:prstGeom>
          <a:ln>
            <a:noFill/>
          </a:ln>
        </p:spPr>
        <p:txBody>
          <a:bodyPr vert="horz" wrap="square" lIns="149217" tIns="0" rIns="0" bIns="0" rtlCol="0">
            <a:spAutoFit/>
          </a:bodyPr>
          <a:lstStyle/>
          <a:p>
            <a:r>
              <a:rPr lang="en-US" sz="2040" dirty="0">
                <a:solidFill>
                  <a:schemeClr val="bg1"/>
                </a:solidFill>
                <a:latin typeface="+mj-lt"/>
              </a:rPr>
              <a:t>Key Vault offers an easy, cost-effective way to safeguard keys and other secrets used by cloud apps and services using HSMs.</a:t>
            </a:r>
          </a:p>
          <a:p>
            <a:endParaRPr lang="en-US" sz="2040" dirty="0">
              <a:solidFill>
                <a:schemeClr val="bg1"/>
              </a:solidFill>
              <a:latin typeface="+mj-lt"/>
            </a:endParaRPr>
          </a:p>
          <a:p>
            <a:r>
              <a:rPr lang="en-US" sz="1632" dirty="0">
                <a:solidFill>
                  <a:schemeClr val="bg1"/>
                </a:solidFill>
              </a:rPr>
              <a:t>You manage your keys and secrets</a:t>
            </a:r>
          </a:p>
          <a:p>
            <a:endParaRPr lang="en-US" sz="1632" dirty="0">
              <a:solidFill>
                <a:schemeClr val="bg1"/>
              </a:solidFill>
            </a:endParaRPr>
          </a:p>
          <a:p>
            <a:r>
              <a:rPr lang="en-US" sz="1632" dirty="0">
                <a:solidFill>
                  <a:schemeClr val="bg1"/>
                </a:solidFill>
              </a:rPr>
              <a:t>Applications get high performance access to your keys and secrets… on your terms</a:t>
            </a:r>
          </a:p>
        </p:txBody>
      </p:sp>
      <p:sp>
        <p:nvSpPr>
          <p:cNvPr id="132" name="Rectangle 131"/>
          <p:cNvSpPr/>
          <p:nvPr>
            <p:custDataLst>
              <p:tags r:id="rId2"/>
            </p:custDataLst>
          </p:nvPr>
        </p:nvSpPr>
        <p:spPr bwMode="auto">
          <a:xfrm>
            <a:off x="6071760" y="4752991"/>
            <a:ext cx="688343" cy="352226"/>
          </a:xfrm>
          <a:prstGeom prst="rect">
            <a:avLst/>
          </a:prstGeom>
          <a:ln>
            <a:noFill/>
          </a:ln>
        </p:spPr>
        <p:txBody>
          <a:bodyPr vert="horz" wrap="square" lIns="0" tIns="0" rIns="0" bIns="0" rtlCol="0">
            <a:spAutoFit/>
          </a:bodyPr>
          <a:lstStyle/>
          <a:p>
            <a:r>
              <a:rPr lang="en-US" sz="1122" dirty="0">
                <a:solidFill>
                  <a:schemeClr val="bg1"/>
                </a:solidFill>
              </a:rPr>
              <a:t>Import </a:t>
            </a:r>
            <a:br>
              <a:rPr lang="en-US" sz="1122" dirty="0">
                <a:solidFill>
                  <a:schemeClr val="bg1"/>
                </a:solidFill>
              </a:rPr>
            </a:br>
            <a:r>
              <a:rPr lang="en-US" sz="1122" dirty="0">
                <a:solidFill>
                  <a:schemeClr val="bg1"/>
                </a:solidFill>
              </a:rPr>
              <a:t>keys</a:t>
            </a:r>
          </a:p>
        </p:txBody>
      </p:sp>
      <p:grpSp>
        <p:nvGrpSpPr>
          <p:cNvPr id="401" name="Group 400"/>
          <p:cNvGrpSpPr/>
          <p:nvPr/>
        </p:nvGrpSpPr>
        <p:grpSpPr>
          <a:xfrm>
            <a:off x="5792316" y="5152857"/>
            <a:ext cx="1072760" cy="1344824"/>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3260" tIns="46630" rIns="93260" bIns="4663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495"/>
                <a:endParaRPr lang="en-US">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495"/>
                <a:endParaRPr lang="en-US">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495"/>
                <a:endParaRPr lang="en-US">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495"/>
                <a:endParaRPr lang="en-US">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6521" tIns="149217" rIns="186521" bIns="149217" rtlCol="0">
              <a:spAutoFit/>
            </a:bodyPr>
            <a:lstStyle/>
            <a:p>
              <a:pPr algn="ctr">
                <a:lnSpc>
                  <a:spcPct val="90000"/>
                </a:lnSpc>
              </a:pPr>
              <a:r>
                <a:rPr lang="en-US" b="1" dirty="0">
                  <a:solidFill>
                    <a:schemeClr val="bg1"/>
                  </a:solidFill>
                </a:rPr>
                <a:t>HSM</a:t>
              </a:r>
            </a:p>
          </p:txBody>
        </p:sp>
      </p:grpSp>
      <p:cxnSp>
        <p:nvCxnSpPr>
          <p:cNvPr id="11" name="Straight Connector 10"/>
          <p:cNvCxnSpPr/>
          <p:nvPr/>
        </p:nvCxnSpPr>
        <p:spPr>
          <a:xfrm>
            <a:off x="6607131" y="3503037"/>
            <a:ext cx="0" cy="1645819"/>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678107" y="3159263"/>
            <a:ext cx="4515934" cy="50617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6521" tIns="149217" rIns="186521" bIns="149217" rtlCol="0">
              <a:spAutoFit/>
            </a:bodyPr>
            <a:lstStyle/>
            <a:p>
              <a:pPr>
                <a:lnSpc>
                  <a:spcPct val="90000"/>
                </a:lnSpc>
              </a:pPr>
              <a:r>
                <a:rPr lang="en-US" sz="1479" spc="-102" dirty="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3520" y="4231032"/>
            <a:ext cx="3690100" cy="2283115"/>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bwMode="auto">
          <a:xfrm>
            <a:off x="6139523" y="2695872"/>
            <a:ext cx="2869229" cy="17009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21692" y="2689026"/>
            <a:ext cx="2869229" cy="1707751"/>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21690" y="1981058"/>
            <a:ext cx="11430078" cy="2514134"/>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a:lnSpc>
                    <a:spcPct val="90000"/>
                  </a:lnSpc>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a:lnSpc>
                    <a:spcPct val="90000"/>
                  </a:lnSpc>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a:lnSpc>
                    <a:spcPct val="90000"/>
                  </a:lnSpc>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a:lnSpc>
                    <a:spcPct val="90000"/>
                  </a:lnSpc>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81"/>
              <a:chOff x="-1" y="1920017"/>
              <a:chExt cx="9753601" cy="2141347"/>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a:lnSpc>
                    <a:spcPct val="90000"/>
                  </a:lnSpc>
                </a:pPr>
                <a:r>
                  <a:rPr lang="en-US" sz="2040" dirty="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a:lnSpc>
                    <a:spcPct val="90000"/>
                  </a:lnSpc>
                </a:pPr>
                <a:r>
                  <a:rPr lang="en-US" sz="204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a:lnSpc>
                    <a:spcPct val="90000"/>
                  </a:lnSpc>
                </a:pPr>
                <a:r>
                  <a:rPr lang="en-US" sz="2040" dirty="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a:lnSpc>
                    <a:spcPct val="90000"/>
                  </a:lnSpc>
                </a:pPr>
                <a:r>
                  <a:rPr lang="en-US" sz="2040" dirty="0">
                    <a:solidFill>
                      <a:srgbClr val="FFFFFF"/>
                    </a:solidFill>
                  </a:rPr>
                  <a:t>Monitoring</a:t>
                </a: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802"/>
              </a:xfrm>
              <a:prstGeom prst="rect">
                <a:avLst/>
              </a:prstGeom>
              <a:noFill/>
            </p:spPr>
            <p:txBody>
              <a:bodyPr wrap="square" lIns="186521" tIns="149217" rIns="186521" bIns="149217" rtlCol="0">
                <a:spAutoFit/>
              </a:bodyPr>
              <a:lstStyle/>
              <a:p>
                <a:r>
                  <a:rPr lang="en-US" sz="1428" dirty="0">
                    <a:solidFill>
                      <a:srgbClr val="505050"/>
                    </a:solidFill>
                  </a:rPr>
                  <a:t>Encrypt keys and small secrets like passwords using keys protected by tightly controlled and monitored Hardware Security Modules (HSMs)</a:t>
                </a:r>
                <a:endParaRPr lang="en-US" sz="1428"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215560"/>
              </a:xfrm>
              <a:prstGeom prst="rect">
                <a:avLst/>
              </a:prstGeom>
              <a:noFill/>
            </p:spPr>
            <p:txBody>
              <a:bodyPr wrap="square" lIns="186521" tIns="149217" rIns="186521" bIns="149217" rtlCol="0">
                <a:spAutoFit/>
              </a:bodyPr>
              <a:lstStyle/>
              <a:p>
                <a:r>
                  <a:rPr lang="en-US" sz="1428" dirty="0">
                    <a:solidFill>
                      <a:schemeClr val="bg1"/>
                    </a:solidFill>
                  </a:rPr>
                  <a:t>Import or generate your keys in HSMs for added assurance – so that keys stay within the HSM boundary</a:t>
                </a:r>
              </a:p>
            </p:txBody>
          </p:sp>
          <p:sp>
            <p:nvSpPr>
              <p:cNvPr id="11" name="TextBox 10"/>
              <p:cNvSpPr txBox="1"/>
              <p:nvPr/>
            </p:nvSpPr>
            <p:spPr>
              <a:xfrm>
                <a:off x="4876799" y="2640562"/>
                <a:ext cx="2438399" cy="1420802"/>
              </a:xfrm>
              <a:prstGeom prst="rect">
                <a:avLst/>
              </a:prstGeom>
              <a:noFill/>
            </p:spPr>
            <p:txBody>
              <a:bodyPr wrap="square" lIns="186521" tIns="149217" rIns="186521" bIns="149217" rtlCol="0">
                <a:spAutoFit/>
              </a:bodyPr>
              <a:lstStyle>
                <a:defPPr>
                  <a:defRPr lang="en-US"/>
                </a:defPPr>
                <a:lvl1pPr>
                  <a:lnSpc>
                    <a:spcPct val="90000"/>
                  </a:lnSpc>
                  <a:defRPr sz="1400"/>
                </a:lvl1pPr>
              </a:lstStyle>
              <a:p>
                <a:pPr>
                  <a:lnSpc>
                    <a:spcPct val="100000"/>
                  </a:lnSpc>
                </a:pPr>
                <a:r>
                  <a:rPr lang="en-US" sz="1428" dirty="0">
                    <a:solidFill>
                      <a:srgbClr val="505050"/>
                    </a:solidFill>
                  </a:rPr>
                  <a:t>Comply with regulatory standards for secure key management, including the US Government FIPS 140-2 Level 2 and Common Criteria EAL 4+</a:t>
                </a:r>
              </a:p>
            </p:txBody>
          </p:sp>
          <p:sp>
            <p:nvSpPr>
              <p:cNvPr id="13" name="TextBox 12"/>
              <p:cNvSpPr txBox="1"/>
              <p:nvPr/>
            </p:nvSpPr>
            <p:spPr>
              <a:xfrm>
                <a:off x="7315198" y="2640562"/>
                <a:ext cx="2438400" cy="1329179"/>
              </a:xfrm>
              <a:prstGeom prst="rect">
                <a:avLst/>
              </a:prstGeom>
              <a:noFill/>
            </p:spPr>
            <p:txBody>
              <a:bodyPr wrap="square" lIns="186521" tIns="149217" rIns="186521" bIns="149217" rtlCol="0">
                <a:spAutoFit/>
              </a:bodyPr>
              <a:lstStyle>
                <a:defPPr>
                  <a:defRPr lang="en-US"/>
                </a:defPPr>
                <a:lvl1pPr>
                  <a:lnSpc>
                    <a:spcPct val="90000"/>
                  </a:lnSpc>
                  <a:defRPr sz="1400"/>
                </a:lvl1pPr>
              </a:lstStyle>
              <a:p>
                <a:r>
                  <a:rPr lang="en-US" sz="1428"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555444" y="4293960"/>
            <a:ext cx="4653245" cy="2867651"/>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3260" tIns="46630" rIns="93260" bIns="4663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a:solidFill>
                      <a:srgbClr val="000000"/>
                    </a:solidFill>
                  </a:endParaRPr>
                </a:p>
              </p:txBody>
            </p:sp>
          </p:grpSp>
        </p:grpSp>
      </p:grpSp>
      <p:sp>
        <p:nvSpPr>
          <p:cNvPr id="2" name="Title 1"/>
          <p:cNvSpPr>
            <a:spLocks noGrp="1"/>
          </p:cNvSpPr>
          <p:nvPr>
            <p:ph type="title" idx="4294967295"/>
          </p:nvPr>
        </p:nvSpPr>
        <p:spPr>
          <a:xfrm>
            <a:off x="1134254" y="349726"/>
            <a:ext cx="11301339" cy="976320"/>
          </a:xfrm>
          <a:prstGeom prst="rect">
            <a:avLst/>
          </a:prstGeom>
        </p:spPr>
        <p:txBody>
          <a:bodyPr/>
          <a:lstStyle/>
          <a:p>
            <a:r>
              <a:rPr lang="en-US" sz="4896" dirty="0"/>
              <a:t>Enhance data protection and compliance </a:t>
            </a:r>
          </a:p>
        </p:txBody>
      </p:sp>
      <p:sp>
        <p:nvSpPr>
          <p:cNvPr id="46" name="TextBox 45"/>
          <p:cNvSpPr txBox="1"/>
          <p:nvPr/>
        </p:nvSpPr>
        <p:spPr>
          <a:xfrm>
            <a:off x="10715389" y="6389260"/>
            <a:ext cx="188407" cy="670512"/>
          </a:xfrm>
          <a:prstGeom prst="rect">
            <a:avLst/>
          </a:prstGeom>
          <a:noFill/>
        </p:spPr>
        <p:txBody>
          <a:bodyPr wrap="none" rtlCol="0">
            <a:spAutoFit/>
          </a:bodyPr>
          <a:lstStyle/>
          <a:p>
            <a:pPr algn="r"/>
            <a:endParaRPr lang="en-US" sz="3672" b="1" dirty="0">
              <a:solidFill>
                <a:srgbClr val="D0E6B8"/>
              </a:solidFill>
            </a:endParaRPr>
          </a:p>
        </p:txBody>
      </p:sp>
      <p:grpSp>
        <p:nvGrpSpPr>
          <p:cNvPr id="165" name="Group 164"/>
          <p:cNvGrpSpPr/>
          <p:nvPr/>
        </p:nvGrpSpPr>
        <p:grpSpPr>
          <a:xfrm>
            <a:off x="7530962" y="5271836"/>
            <a:ext cx="926196" cy="106002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3260" tIns="46630" rIns="93260" bIns="4663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096369" y="1031710"/>
            <a:ext cx="5619493" cy="5124165"/>
          </a:xfrm>
        </p:spPr>
        <p:txBody>
          <a:bodyPr/>
          <a:lstStyle/>
          <a:p>
            <a:pPr marL="466298" indent="-466298">
              <a:buFont typeface="Wingdings" panose="05000000000000000000" pitchFamily="2" charset="2"/>
              <a:buChar char="§"/>
            </a:pPr>
            <a:r>
              <a:rPr lang="en-US" sz="3199" dirty="0">
                <a:solidFill>
                  <a:schemeClr val="tx1"/>
                </a:solidFill>
              </a:rPr>
              <a:t>Manage resources as a single unit</a:t>
            </a:r>
          </a:p>
          <a:p>
            <a:pPr marL="466298" indent="-466298">
              <a:buFont typeface="Wingdings" panose="05000000000000000000" pitchFamily="2" charset="2"/>
              <a:buChar char="§"/>
            </a:pPr>
            <a:endParaRPr lang="en-US" sz="3199" dirty="0">
              <a:solidFill>
                <a:schemeClr val="tx1"/>
              </a:solidFill>
            </a:endParaRPr>
          </a:p>
          <a:p>
            <a:pPr marL="466298" indent="-466298">
              <a:buFont typeface="Wingdings" panose="05000000000000000000" pitchFamily="2" charset="2"/>
              <a:buChar char="§"/>
            </a:pPr>
            <a:r>
              <a:rPr lang="en-US" sz="3199" dirty="0">
                <a:solidFill>
                  <a:schemeClr val="tx1"/>
                </a:solidFill>
              </a:rPr>
              <a:t>Role based access and control (RBAC) on groups or resources</a:t>
            </a:r>
          </a:p>
          <a:p>
            <a:pPr marL="466298" indent="-466298">
              <a:buFont typeface="Wingdings" panose="05000000000000000000" pitchFamily="2" charset="2"/>
              <a:buChar char="§"/>
            </a:pPr>
            <a:endParaRPr lang="en-US" sz="3199" dirty="0">
              <a:solidFill>
                <a:schemeClr val="tx1"/>
              </a:solidFill>
            </a:endParaRPr>
          </a:p>
          <a:p>
            <a:pPr marL="466298" indent="-466298">
              <a:buFont typeface="Wingdings" panose="05000000000000000000" pitchFamily="2" charset="2"/>
              <a:buChar char="§"/>
            </a:pPr>
            <a:r>
              <a:rPr lang="en-US" sz="3199" dirty="0">
                <a:solidFill>
                  <a:schemeClr val="tx1"/>
                </a:solidFill>
              </a:rPr>
              <a:t>Billing integrated tagging on groups or resources</a:t>
            </a:r>
          </a:p>
        </p:txBody>
      </p:sp>
      <p:sp>
        <p:nvSpPr>
          <p:cNvPr id="5" name="Title 4"/>
          <p:cNvSpPr>
            <a:spLocks noGrp="1"/>
          </p:cNvSpPr>
          <p:nvPr>
            <p:ph type="title" idx="4294967295"/>
          </p:nvPr>
        </p:nvSpPr>
        <p:spPr>
          <a:xfrm>
            <a:off x="386156" y="295731"/>
            <a:ext cx="12049439" cy="917444"/>
          </a:xfrm>
        </p:spPr>
        <p:txBody>
          <a:bodyPr/>
          <a:lstStyle/>
          <a:p>
            <a:pPr algn="l"/>
            <a:r>
              <a:rPr lang="en-US" sz="3199" dirty="0">
                <a:solidFill>
                  <a:schemeClr val="tx1"/>
                </a:solidFill>
              </a:rPr>
              <a:t>Azure Resource Manager &amp; Resource Groups</a:t>
            </a:r>
          </a:p>
        </p:txBody>
      </p:sp>
      <p:grpSp>
        <p:nvGrpSpPr>
          <p:cNvPr id="7" name="Group 6"/>
          <p:cNvGrpSpPr>
            <a:grpSpLocks noChangeAspect="1"/>
          </p:cNvGrpSpPr>
          <p:nvPr/>
        </p:nvGrpSpPr>
        <p:grpSpPr bwMode="auto">
          <a:xfrm>
            <a:off x="386155" y="1169327"/>
            <a:ext cx="5044600" cy="4818019"/>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96" name="Rectangle 92"/>
            <p:cNvSpPr>
              <a:spLocks noChangeArrowheads="1"/>
            </p:cNvSpPr>
            <p:nvPr/>
          </p:nvSpPr>
          <p:spPr bwMode="auto">
            <a:xfrm>
              <a:off x="1487" y="2092"/>
              <a:ext cx="36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78"/>
              <a:r>
                <a:rPr lang="en-US" altLang="en-US" sz="1428"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78"/>
              <a:r>
                <a:rPr lang="en-US" altLang="en-US" sz="1428"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78"/>
              <a:r>
                <a:rPr lang="en-US" altLang="en-US" sz="1428"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78"/>
              <a:r>
                <a:rPr lang="en-US" altLang="en-US" sz="1428"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78"/>
              <a:r>
                <a:rPr lang="en-US" altLang="en-US" sz="1428"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32178"/>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87864878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96" dirty="0"/>
              <a:t>Azure Data Overview</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2149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81208" y="137624"/>
            <a:ext cx="11254385" cy="1913780"/>
          </a:xfrm>
          <a:prstGeom prst="rect">
            <a:avLst/>
          </a:prstGeom>
        </p:spPr>
        <p:txBody>
          <a:bodyPr>
            <a:normAutofit/>
          </a:bodyPr>
          <a:lstStyle/>
          <a:p>
            <a:r>
              <a:rPr lang="en-US" sz="6731" dirty="0">
                <a:solidFill>
                  <a:schemeClr val="bg2"/>
                </a:solidFill>
              </a:rPr>
              <a:t>Agenda</a:t>
            </a:r>
          </a:p>
        </p:txBody>
      </p:sp>
      <p:sp>
        <p:nvSpPr>
          <p:cNvPr id="6" name="Subtitle 5"/>
          <p:cNvSpPr>
            <a:spLocks noGrp="1"/>
          </p:cNvSpPr>
          <p:nvPr>
            <p:ph type="subTitle" idx="4294967295"/>
          </p:nvPr>
        </p:nvSpPr>
        <p:spPr>
          <a:xfrm>
            <a:off x="1025774" y="2198742"/>
            <a:ext cx="11409818" cy="4504345"/>
          </a:xfrm>
          <a:prstGeom prst="rect">
            <a:avLst/>
          </a:prstGeom>
        </p:spPr>
        <p:txBody>
          <a:bodyPr numCol="2">
            <a:noAutofit/>
          </a:bodyPr>
          <a:lstStyle/>
          <a:p>
            <a:pPr marL="582873" indent="-582873">
              <a:buClr>
                <a:srgbClr val="92D050"/>
              </a:buClr>
              <a:buFont typeface="Wingdings" panose="05000000000000000000" pitchFamily="2" charset="2"/>
              <a:buChar char="à"/>
            </a:pPr>
            <a:r>
              <a:rPr lang="en-US" sz="4080" dirty="0">
                <a:sym typeface="Wingdings" panose="05000000000000000000" pitchFamily="2" charset="2"/>
              </a:rPr>
              <a:t>SQL Database</a:t>
            </a:r>
          </a:p>
          <a:p>
            <a:pPr marL="582873" indent="-582873">
              <a:buClr>
                <a:srgbClr val="92D050"/>
              </a:buClr>
              <a:buFont typeface="Wingdings" panose="05000000000000000000" pitchFamily="2" charset="2"/>
              <a:buChar char="à"/>
            </a:pPr>
            <a:r>
              <a:rPr lang="en-US" sz="4080" dirty="0">
                <a:sym typeface="Wingdings" panose="05000000000000000000" pitchFamily="2" charset="2"/>
              </a:rPr>
              <a:t>SQL Server VM</a:t>
            </a:r>
          </a:p>
          <a:p>
            <a:pPr marL="582873" indent="-582873">
              <a:buClr>
                <a:srgbClr val="92D050"/>
              </a:buClr>
              <a:buFont typeface="Wingdings" panose="05000000000000000000" pitchFamily="2" charset="2"/>
              <a:buChar char="à"/>
            </a:pPr>
            <a:r>
              <a:rPr lang="en-US" sz="4080" dirty="0" err="1">
                <a:sym typeface="Wingdings" panose="05000000000000000000" pitchFamily="2" charset="2"/>
              </a:rPr>
              <a:t>DocumentDB</a:t>
            </a:r>
            <a:endParaRPr lang="en-US" sz="4080" dirty="0">
              <a:sym typeface="Wingdings" panose="05000000000000000000" pitchFamily="2" charset="2"/>
            </a:endParaRPr>
          </a:p>
          <a:p>
            <a:pPr marL="582873" indent="-582873">
              <a:buClr>
                <a:srgbClr val="92D050"/>
              </a:buClr>
              <a:buFont typeface="Wingdings" panose="05000000000000000000" pitchFamily="2" charset="2"/>
              <a:buChar char="à"/>
            </a:pPr>
            <a:endParaRPr lang="en-US" sz="4080" dirty="0">
              <a:sym typeface="Wingdings" panose="05000000000000000000" pitchFamily="2" charset="2"/>
            </a:endParaRPr>
          </a:p>
          <a:p>
            <a:pPr marL="582873" indent="-582873">
              <a:buClr>
                <a:srgbClr val="92D050"/>
              </a:buClr>
              <a:buFont typeface="Wingdings" panose="05000000000000000000" pitchFamily="2" charset="2"/>
              <a:buChar char="à"/>
            </a:pPr>
            <a:endParaRPr lang="en-US" sz="4080" dirty="0">
              <a:sym typeface="Wingdings" panose="05000000000000000000" pitchFamily="2" charset="2"/>
            </a:endParaRPr>
          </a:p>
          <a:p>
            <a:pPr marL="582873" indent="-582873">
              <a:buClr>
                <a:srgbClr val="92D050"/>
              </a:buClr>
              <a:buFont typeface="Wingdings" panose="05000000000000000000" pitchFamily="2" charset="2"/>
              <a:buChar char="à"/>
            </a:pPr>
            <a:endParaRPr lang="en-US" sz="4080" dirty="0">
              <a:sym typeface="Wingdings" panose="05000000000000000000" pitchFamily="2" charset="2"/>
            </a:endParaRPr>
          </a:p>
          <a:p>
            <a:pPr marL="582873" indent="-582873">
              <a:buClr>
                <a:srgbClr val="92D050"/>
              </a:buClr>
              <a:buFont typeface="Wingdings" panose="05000000000000000000" pitchFamily="2" charset="2"/>
              <a:buChar char="à"/>
            </a:pPr>
            <a:r>
              <a:rPr lang="en-US" sz="4080" dirty="0">
                <a:sym typeface="Wingdings" panose="05000000000000000000" pitchFamily="2" charset="2"/>
              </a:rPr>
              <a:t>Search</a:t>
            </a:r>
          </a:p>
          <a:p>
            <a:pPr marL="582873" indent="-582873">
              <a:buClr>
                <a:srgbClr val="92D050"/>
              </a:buClr>
              <a:buFont typeface="Wingdings" panose="05000000000000000000" pitchFamily="2" charset="2"/>
              <a:buChar char="à"/>
            </a:pPr>
            <a:r>
              <a:rPr lang="en-US" sz="4080" dirty="0" err="1">
                <a:sym typeface="Wingdings" panose="05000000000000000000" pitchFamily="2" charset="2"/>
              </a:rPr>
              <a:t>HDInsight</a:t>
            </a:r>
            <a:endParaRPr lang="en-US" sz="4080" dirty="0">
              <a:sym typeface="Wingdings" panose="05000000000000000000" pitchFamily="2" charset="2"/>
            </a:endParaRPr>
          </a:p>
          <a:p>
            <a:pPr marL="582873" indent="-582873">
              <a:buClr>
                <a:srgbClr val="92D050"/>
              </a:buClr>
              <a:buFont typeface="Wingdings" panose="05000000000000000000" pitchFamily="2" charset="2"/>
              <a:buChar char="à"/>
            </a:pPr>
            <a:r>
              <a:rPr lang="en-US" sz="4080" dirty="0">
                <a:sym typeface="Wingdings" panose="05000000000000000000" pitchFamily="2" charset="2"/>
              </a:rPr>
              <a:t>Additional Databases</a:t>
            </a:r>
            <a:endParaRPr lang="en-US" sz="4080" dirty="0"/>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392094" y="4719978"/>
            <a:ext cx="1329247" cy="1398905"/>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233893" y="2252967"/>
            <a:ext cx="1580693" cy="1946518"/>
          </a:xfrm>
          <a:prstGeom prst="rect">
            <a:avLst/>
          </a:prstGeom>
          <a:solidFill>
            <a:srgbClr val="0F4329"/>
          </a:solidFill>
          <a:ln w="9525" cap="flat" cmpd="sng" algn="ctr">
            <a:noFill/>
            <a:prstDash val="solid"/>
            <a:headEnd type="none" w="med" len="med"/>
            <a:tailEnd type="none" w="med" len="med"/>
          </a:ln>
          <a:effectLst/>
        </p:spPr>
        <p:txBody>
          <a:bodyPr vert="horz" wrap="square" lIns="248610" tIns="248610" rIns="124303" bIns="62149" numCol="1" rtlCol="0" anchor="t" anchorCtr="0" compatLnSpc="1">
            <a:prstTxWarp prst="textNoShape">
              <a:avLst/>
            </a:prstTxWarp>
          </a:bodyPr>
          <a:lstStyle/>
          <a:p>
            <a:pPr defTabSz="932402">
              <a:lnSpc>
                <a:spcPct val="90000"/>
              </a:lnSpc>
              <a:buSzPct val="90000"/>
            </a:pPr>
            <a:endParaRPr lang="en-US" sz="2958" kern="0">
              <a:gradFill>
                <a:gsLst>
                  <a:gs pos="85000">
                    <a:srgbClr val="FFFFFF"/>
                  </a:gs>
                  <a:gs pos="0">
                    <a:srgbClr val="FFFFFF"/>
                  </a:gs>
                </a:gsLst>
                <a:lin ang="5400000" scaled="0"/>
              </a:gradFill>
            </a:endParaRPr>
          </a:p>
        </p:txBody>
      </p:sp>
      <p:sp>
        <p:nvSpPr>
          <p:cNvPr id="60" name="Rectangle 59"/>
          <p:cNvSpPr/>
          <p:nvPr/>
        </p:nvSpPr>
        <p:spPr bwMode="auto">
          <a:xfrm>
            <a:off x="8233893" y="4251383"/>
            <a:ext cx="1580693" cy="529246"/>
          </a:xfrm>
          <a:prstGeom prst="rect">
            <a:avLst/>
          </a:prstGeom>
          <a:solidFill>
            <a:srgbClr val="0F4329"/>
          </a:solidFill>
          <a:ln w="9525" cap="flat" cmpd="sng" algn="ctr">
            <a:noFill/>
            <a:prstDash val="solid"/>
            <a:headEnd type="none" w="med" len="med"/>
            <a:tailEnd type="none" w="med" len="med"/>
          </a:ln>
          <a:effectLst/>
        </p:spPr>
        <p:txBody>
          <a:bodyPr vert="horz" wrap="square" lIns="248610" tIns="0" rIns="124303" bIns="0" numCol="1" rtlCol="0" anchor="ctr" anchorCtr="1" compatLnSpc="1">
            <a:prstTxWarp prst="textNoShape">
              <a:avLst/>
            </a:prstTxWarp>
          </a:bodyPr>
          <a:lstStyle/>
          <a:p>
            <a:pPr defTabSz="932402">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608020" y="4251383"/>
            <a:ext cx="1580693" cy="52924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8610" tIns="0" rIns="124303" bIns="0" numCol="1" rtlCol="0" anchor="ctr" anchorCtr="1" compatLnSpc="1">
            <a:prstTxWarp prst="textNoShape">
              <a:avLst/>
            </a:prstTxWarp>
          </a:bodyPr>
          <a:lstStyle/>
          <a:p>
            <a:pPr defTabSz="932402">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608020" y="4251383"/>
            <a:ext cx="1580693" cy="529246"/>
          </a:xfrm>
          <a:prstGeom prst="rect">
            <a:avLst/>
          </a:prstGeom>
          <a:solidFill>
            <a:srgbClr val="0F4329"/>
          </a:solidFill>
          <a:ln w="9525" cap="flat" cmpd="sng" algn="ctr">
            <a:noFill/>
            <a:prstDash val="solid"/>
            <a:headEnd type="none" w="med" len="med"/>
            <a:tailEnd type="none" w="med" len="med"/>
          </a:ln>
          <a:effectLst/>
        </p:spPr>
        <p:txBody>
          <a:bodyPr vert="horz" wrap="square" lIns="248610" tIns="0" rIns="124303" bIns="0" numCol="1" rtlCol="0" anchor="ctr" anchorCtr="1" compatLnSpc="1">
            <a:prstTxWarp prst="textNoShape">
              <a:avLst/>
            </a:prstTxWarp>
          </a:bodyPr>
          <a:lstStyle/>
          <a:p>
            <a:pPr defTabSz="932402">
              <a:lnSpc>
                <a:spcPct val="90000"/>
              </a:lnSpc>
              <a:buSzPct val="90000"/>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608020" y="2252967"/>
            <a:ext cx="1580693" cy="1946518"/>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8610" tIns="248610" rIns="124303" bIns="62149" numCol="1" rtlCol="0" anchor="t" anchorCtr="0" compatLnSpc="1">
            <a:prstTxWarp prst="textNoShape">
              <a:avLst/>
            </a:prstTxWarp>
          </a:bodyPr>
          <a:lstStyle/>
          <a:p>
            <a:pPr defTabSz="932402">
              <a:lnSpc>
                <a:spcPct val="90000"/>
              </a:lnSpc>
              <a:buSzPct val="90000"/>
            </a:pPr>
            <a:endParaRPr lang="en-US" sz="2958" kern="0">
              <a:gradFill>
                <a:gsLst>
                  <a:gs pos="85000">
                    <a:srgbClr val="FFFFFF"/>
                  </a:gs>
                  <a:gs pos="0">
                    <a:srgbClr val="FFFFFF"/>
                  </a:gs>
                </a:gsLst>
                <a:lin ang="5400000" scaled="0"/>
              </a:gradFill>
            </a:endParaRPr>
          </a:p>
        </p:txBody>
      </p:sp>
      <p:sp>
        <p:nvSpPr>
          <p:cNvPr id="81" name="Rectangle 80"/>
          <p:cNvSpPr/>
          <p:nvPr/>
        </p:nvSpPr>
        <p:spPr bwMode="auto">
          <a:xfrm>
            <a:off x="8233893" y="-1"/>
            <a:ext cx="1580693" cy="6994525"/>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14" tIns="62157" rIns="124314" bIns="62157" numCol="1" rtlCol="0" anchor="ctr" anchorCtr="0" compatLnSpc="1">
            <a:prstTxWarp prst="textNoShape">
              <a:avLst/>
            </a:prstTxWarp>
          </a:bodyPr>
          <a:lstStyle/>
          <a:p>
            <a:pPr algn="ctr" defTabSz="1242784"/>
            <a:endParaRPr lang="en-US" sz="2754">
              <a:gradFill>
                <a:gsLst>
                  <a:gs pos="0">
                    <a:srgbClr val="FFFFFF"/>
                  </a:gs>
                  <a:gs pos="100000">
                    <a:srgbClr val="FFFFFF"/>
                  </a:gs>
                </a:gsLst>
                <a:lin ang="5400000" scaled="0"/>
              </a:gradFill>
            </a:endParaRPr>
          </a:p>
        </p:txBody>
      </p:sp>
      <p:sp>
        <p:nvSpPr>
          <p:cNvPr id="64" name="Rectangle 63"/>
          <p:cNvSpPr/>
          <p:nvPr/>
        </p:nvSpPr>
        <p:spPr bwMode="auto">
          <a:xfrm>
            <a:off x="3357830" y="4251383"/>
            <a:ext cx="1580693" cy="52924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4303" tIns="0" rIns="0" bIns="0" numCol="1" rtlCol="0" anchor="ctr" anchorCtr="1" compatLnSpc="1">
            <a:prstTxWarp prst="textNoShape">
              <a:avLst/>
            </a:prstTxWarp>
          </a:bodyPr>
          <a:lstStyle/>
          <a:p>
            <a:pPr algn="ctr" defTabSz="932402">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356279" y="2252967"/>
            <a:ext cx="1580693" cy="1946518"/>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8610" tIns="248610" rIns="124303" bIns="62149" numCol="1" rtlCol="0" anchor="t" anchorCtr="0" compatLnSpc="1">
            <a:prstTxWarp prst="textNoShape">
              <a:avLst/>
            </a:prstTxWarp>
          </a:bodyPr>
          <a:lstStyle/>
          <a:p>
            <a:pPr defTabSz="932402">
              <a:lnSpc>
                <a:spcPct val="90000"/>
              </a:lnSpc>
              <a:buSzPct val="90000"/>
            </a:pPr>
            <a:endParaRPr lang="en-US" sz="2958" kern="0">
              <a:gradFill>
                <a:gsLst>
                  <a:gs pos="85000">
                    <a:srgbClr val="FFFFFF"/>
                  </a:gs>
                  <a:gs pos="0">
                    <a:srgbClr val="FFFFFF"/>
                  </a:gs>
                </a:gsLst>
                <a:lin ang="5400000" scaled="0"/>
              </a:gradFill>
            </a:endParaRPr>
          </a:p>
        </p:txBody>
      </p:sp>
      <p:sp>
        <p:nvSpPr>
          <p:cNvPr id="76" name="Rectangle 75"/>
          <p:cNvSpPr/>
          <p:nvPr/>
        </p:nvSpPr>
        <p:spPr bwMode="auto">
          <a:xfrm>
            <a:off x="4983701" y="4251381"/>
            <a:ext cx="1580693" cy="52924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32402">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982150" y="2252967"/>
            <a:ext cx="1580693" cy="1946518"/>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8610" tIns="248610" rIns="124303" bIns="62149" numCol="1" rtlCol="0" anchor="t" anchorCtr="0" compatLnSpc="1">
            <a:prstTxWarp prst="textNoShape">
              <a:avLst/>
            </a:prstTxWarp>
          </a:bodyPr>
          <a:lstStyle/>
          <a:p>
            <a:pPr defTabSz="932402">
              <a:lnSpc>
                <a:spcPct val="90000"/>
              </a:lnSpc>
              <a:buSzPct val="90000"/>
            </a:pPr>
            <a:endParaRPr lang="en-US" sz="2958"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802320" y="2773611"/>
            <a:ext cx="688612" cy="905232"/>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4326" tIns="62162" rIns="124326" bIns="62162" numCol="1" anchor="t" anchorCtr="0" compatLnSpc="1">
            <a:prstTxWarp prst="textNoShape">
              <a:avLst/>
            </a:prstTxWarp>
          </a:bodyPr>
          <a:lstStyle/>
          <a:p>
            <a:endParaRPr lang="en-US"/>
          </a:p>
        </p:txBody>
      </p:sp>
      <p:sp>
        <p:nvSpPr>
          <p:cNvPr id="33" name="Freeform 17"/>
          <p:cNvSpPr>
            <a:spLocks noEditPoints="1"/>
          </p:cNvSpPr>
          <p:nvPr/>
        </p:nvSpPr>
        <p:spPr bwMode="auto">
          <a:xfrm>
            <a:off x="5330348" y="2780132"/>
            <a:ext cx="884299" cy="892187"/>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4326" tIns="62162" rIns="124326" bIns="62162" numCol="1" anchor="t" anchorCtr="0" compatLnSpc="1">
            <a:prstTxWarp prst="textNoShape">
              <a:avLst/>
            </a:prstTxWarp>
          </a:bodyPr>
          <a:lstStyle/>
          <a:p>
            <a:endParaRPr lang="en-US"/>
          </a:p>
        </p:txBody>
      </p:sp>
      <p:grpSp>
        <p:nvGrpSpPr>
          <p:cNvPr id="4" name="Group 3"/>
          <p:cNvGrpSpPr/>
          <p:nvPr/>
        </p:nvGrpSpPr>
        <p:grpSpPr>
          <a:xfrm>
            <a:off x="6865240" y="2630539"/>
            <a:ext cx="1066255" cy="1191375"/>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4326" tIns="62162" rIns="124326" bIns="62162"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650193" y="4326107"/>
            <a:ext cx="748094" cy="379800"/>
          </a:xfrm>
          <a:prstGeom prst="rect">
            <a:avLst/>
          </a:prstGeom>
        </p:spPr>
        <p:txBody>
          <a:bodyPr wrap="none" lIns="124326" tIns="62162" rIns="124326" bIns="62162">
            <a:spAutoFit/>
          </a:bodyPr>
          <a:lstStyle/>
          <a:p>
            <a:pPr defTabSz="932402">
              <a:lnSpc>
                <a:spcPct val="90000"/>
              </a:lnSpc>
              <a:buSzPct val="90000"/>
              <a:defRPr/>
            </a:pPr>
            <a:r>
              <a:rPr lang="en-US" kern="0" dirty="0">
                <a:gradFill>
                  <a:gsLst>
                    <a:gs pos="85000">
                      <a:srgbClr val="FFFFFF"/>
                    </a:gs>
                    <a:gs pos="0">
                      <a:srgbClr val="FFFFFF"/>
                    </a:gs>
                  </a:gsLst>
                  <a:lin ang="5400000" scaled="0"/>
                </a:gradFill>
              </a:rPr>
              <a:t>PaaS</a:t>
            </a:r>
          </a:p>
        </p:txBody>
      </p:sp>
      <p:grpSp>
        <p:nvGrpSpPr>
          <p:cNvPr id="6" name="Group 5"/>
          <p:cNvGrpSpPr/>
          <p:nvPr/>
        </p:nvGrpSpPr>
        <p:grpSpPr>
          <a:xfrm>
            <a:off x="8499861" y="2608201"/>
            <a:ext cx="1048757" cy="1236051"/>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83906" y="4780626"/>
            <a:ext cx="7149988" cy="2213899"/>
          </a:xfrm>
          <a:prstGeom prst="rect">
            <a:avLst/>
          </a:prstGeom>
        </p:spPr>
        <p:txBody>
          <a:bodyPr wrap="square" anchor="ctr">
            <a:noAutofit/>
          </a:bodyPr>
          <a:lstStyle/>
          <a:p>
            <a:pPr algn="r"/>
            <a:r>
              <a:rPr lang="en-US" sz="4488" dirty="0">
                <a:solidFill>
                  <a:schemeClr val="bg1"/>
                </a:solidFill>
                <a:latin typeface="+mj-lt"/>
                <a:ea typeface="+mj-ea"/>
                <a:cs typeface="+mj-cs"/>
              </a:rPr>
              <a:t>From private to public Cloud</a:t>
            </a:r>
            <a:endParaRPr lang="sv-SE" sz="4488" dirty="0">
              <a:solidFill>
                <a:schemeClr val="bg1"/>
              </a:solidFill>
              <a:latin typeface="+mj-lt"/>
              <a:ea typeface="+mj-ea"/>
              <a:cs typeface="+mj-cs"/>
            </a:endParaRPr>
          </a:p>
        </p:txBody>
      </p:sp>
      <p:sp>
        <p:nvSpPr>
          <p:cNvPr id="37" name="Title 1"/>
          <p:cNvSpPr txBox="1">
            <a:spLocks/>
          </p:cNvSpPr>
          <p:nvPr/>
        </p:nvSpPr>
        <p:spPr>
          <a:xfrm>
            <a:off x="881" y="-1"/>
            <a:ext cx="12444317" cy="828981"/>
          </a:xfrm>
          <a:prstGeom prst="rect">
            <a:avLst/>
          </a:prstGeom>
        </p:spPr>
        <p:txBody>
          <a:bodyPr vert="horz" lIns="93260" tIns="46630" rIns="93260" bIns="4663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z="2856" dirty="0"/>
              <a:t>Microsoft Relational Storage Options</a:t>
            </a:r>
          </a:p>
        </p:txBody>
      </p:sp>
      <p:sp>
        <p:nvSpPr>
          <p:cNvPr id="38" name="Rectangle 37"/>
          <p:cNvSpPr/>
          <p:nvPr/>
        </p:nvSpPr>
        <p:spPr>
          <a:xfrm>
            <a:off x="1083905" y="559712"/>
            <a:ext cx="7149989" cy="1693254"/>
          </a:xfrm>
          <a:prstGeom prst="rect">
            <a:avLst/>
          </a:prstGeom>
        </p:spPr>
        <p:txBody>
          <a:bodyPr wrap="square" anchor="ctr">
            <a:noAutofit/>
          </a:bodyPr>
          <a:lstStyle/>
          <a:p>
            <a:pPr algn="r"/>
            <a:r>
              <a:rPr lang="en-US" sz="4488" dirty="0">
                <a:solidFill>
                  <a:schemeClr val="bg1"/>
                </a:solidFill>
                <a:latin typeface="+mj-lt"/>
                <a:ea typeface="+mj-ea"/>
                <a:cs typeface="+mj-cs"/>
              </a:rPr>
              <a:t>A Continuous offering</a:t>
            </a:r>
            <a:endParaRPr lang="sv-SE" sz="4488"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513508" y="74014"/>
            <a:ext cx="833266" cy="876931"/>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a:t>Starting with the basics</a:t>
            </a:r>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127578499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146081" y="1903949"/>
            <a:ext cx="6144315" cy="4407926"/>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448"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3264" b="1" dirty="0">
                      <a:gradFill>
                        <a:gsLst>
                          <a:gs pos="0">
                            <a:srgbClr val="FFFFFF"/>
                          </a:gs>
                          <a:gs pos="100000">
                            <a:srgbClr val="FFFFFF"/>
                          </a:gs>
                        </a:gsLst>
                        <a:lin ang="5400000" scaled="0"/>
                      </a:gradFill>
                      <a:latin typeface="+mj-lt"/>
                    </a:rPr>
                    <a:t>SQL</a:t>
                  </a:r>
                  <a:r>
                    <a:rPr lang="en-US" sz="3672"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3264"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448"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3264" b="1" dirty="0">
                      <a:gradFill>
                        <a:gsLst>
                          <a:gs pos="0">
                            <a:srgbClr val="FFFFFF"/>
                          </a:gs>
                          <a:gs pos="100000">
                            <a:srgbClr val="FFFFFF"/>
                          </a:gs>
                        </a:gsLst>
                        <a:lin ang="5400000" scaled="0"/>
                      </a:gradFill>
                      <a:latin typeface="+mj-lt"/>
                    </a:rPr>
                    <a:t>Azure</a:t>
                  </a:r>
                </a:p>
                <a:p>
                  <a:pPr algn="ctr" defTabSz="932290"/>
                  <a:r>
                    <a:rPr lang="en-US" sz="3264"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3264"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72" dirty="0"/>
              <a:t>SQL Database The Basics</a:t>
            </a:r>
            <a:br>
              <a:rPr lang="en-US" sz="3672" dirty="0"/>
            </a:br>
            <a:endParaRPr lang="en-US" sz="3672" dirty="0"/>
          </a:p>
        </p:txBody>
      </p:sp>
      <p:sp>
        <p:nvSpPr>
          <p:cNvPr id="3" name="Content Placeholder 2"/>
          <p:cNvSpPr>
            <a:spLocks noGrp="1"/>
          </p:cNvSpPr>
          <p:nvPr>
            <p:ph sz="quarter" idx="10"/>
          </p:nvPr>
        </p:nvSpPr>
        <p:spPr/>
        <p:txBody>
          <a:bodyPr/>
          <a:lstStyle/>
          <a:p>
            <a:r>
              <a:rPr lang="en-US" sz="4080" dirty="0"/>
              <a:t>SQL Server database technology “as a Service”</a:t>
            </a:r>
          </a:p>
          <a:p>
            <a:r>
              <a:rPr lang="en-US" sz="4080" dirty="0"/>
              <a:t>Fully Managed</a:t>
            </a:r>
          </a:p>
          <a:p>
            <a:r>
              <a:rPr lang="en-US" sz="4080" dirty="0"/>
              <a:t>Enterprise-ready with automatic support for HA, DR, Backups, replication and more</a:t>
            </a:r>
          </a:p>
          <a:p>
            <a:endParaRPr lang="en-US" sz="4080" dirty="0"/>
          </a:p>
        </p:txBody>
      </p:sp>
    </p:spTree>
    <p:extLst>
      <p:ext uri="{BB962C8B-B14F-4D97-AF65-F5344CB8AC3E}">
        <p14:creationId xmlns:p14="http://schemas.microsoft.com/office/powerpoint/2010/main" val="149110291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72" dirty="0">
                <a:solidFill>
                  <a:srgbClr val="0072C6"/>
                </a:solidFill>
              </a:rPr>
              <a:t>SQL Database The Basics</a:t>
            </a:r>
            <a:endParaRPr lang="en-US" dirty="0"/>
          </a:p>
        </p:txBody>
      </p:sp>
      <p:sp>
        <p:nvSpPr>
          <p:cNvPr id="3" name="Content Placeholder 2"/>
          <p:cNvSpPr>
            <a:spLocks noGrp="1"/>
          </p:cNvSpPr>
          <p:nvPr>
            <p:ph sz="quarter" idx="10"/>
          </p:nvPr>
        </p:nvSpPr>
        <p:spPr/>
        <p:txBody>
          <a:bodyPr/>
          <a:lstStyle/>
          <a:p>
            <a:r>
              <a:rPr lang="en-US" sz="4080" dirty="0"/>
              <a:t>Scale out with </a:t>
            </a:r>
            <a:r>
              <a:rPr lang="en-US" sz="4080" dirty="0" err="1"/>
              <a:t>ElasticScale</a:t>
            </a:r>
            <a:endParaRPr lang="en-US" sz="4080" dirty="0"/>
          </a:p>
          <a:p>
            <a:r>
              <a:rPr lang="en-US" sz="4080" dirty="0"/>
              <a:t>Built-in regional database replicas for additional protection</a:t>
            </a:r>
          </a:p>
          <a:p>
            <a:r>
              <a:rPr lang="en-US" sz="4080" dirty="0"/>
              <a:t>Uptime SLA of 99.99%</a:t>
            </a:r>
          </a:p>
          <a:p>
            <a:endParaRPr lang="en-US" sz="4080" dirty="0"/>
          </a:p>
        </p:txBody>
      </p:sp>
    </p:spTree>
    <p:extLst>
      <p:ext uri="{BB962C8B-B14F-4D97-AF65-F5344CB8AC3E}">
        <p14:creationId xmlns:p14="http://schemas.microsoft.com/office/powerpoint/2010/main" val="11445633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24032" y="943706"/>
            <a:ext cx="6708635" cy="153310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38" lvl="1" indent="0" defTabSz="932520">
              <a:spcBef>
                <a:spcPts val="612"/>
              </a:spcBef>
              <a:buNone/>
            </a:pPr>
            <a:r>
              <a:rPr lang="en-US" sz="3672" spc="-52" dirty="0">
                <a:solidFill>
                  <a:schemeClr val="bg2"/>
                </a:solidFill>
                <a:latin typeface="+mj-lt"/>
              </a:rPr>
              <a:t>Applications communicate directly with SQL Database using TDS.</a:t>
            </a:r>
            <a:endParaRPr lang="en-US" sz="3672" dirty="0">
              <a:latin typeface="+mj-lt"/>
            </a:endParaRPr>
          </a:p>
        </p:txBody>
      </p:sp>
      <p:sp>
        <p:nvSpPr>
          <p:cNvPr id="81" name="Title 3"/>
          <p:cNvSpPr txBox="1">
            <a:spLocks/>
          </p:cNvSpPr>
          <p:nvPr/>
        </p:nvSpPr>
        <p:spPr>
          <a:xfrm>
            <a:off x="882" y="-1"/>
            <a:ext cx="12434711" cy="828981"/>
          </a:xfrm>
          <a:prstGeom prst="rect">
            <a:avLst/>
          </a:prstGeom>
        </p:spPr>
        <p:txBody>
          <a:bodyPr vert="horz" lIns="93260" tIns="46630" rIns="93260" bIns="4663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z="2856" dirty="0"/>
              <a:t>How It Works – Architecture of the Service</a:t>
            </a:r>
          </a:p>
        </p:txBody>
      </p:sp>
      <p:grpSp>
        <p:nvGrpSpPr>
          <p:cNvPr id="13" name="Group 12"/>
          <p:cNvGrpSpPr/>
          <p:nvPr/>
        </p:nvGrpSpPr>
        <p:grpSpPr>
          <a:xfrm>
            <a:off x="7669395" y="360130"/>
            <a:ext cx="4055223" cy="1624188"/>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SQL Server</a:t>
              </a:r>
            </a:p>
            <a:p>
              <a:pPr algn="ctr" defTabSz="932290"/>
              <a:r>
                <a:rPr lang="en-US" sz="1224" dirty="0">
                  <a:solidFill>
                    <a:sysClr val="windowText" lastClr="000000"/>
                  </a:solidFill>
                </a:rPr>
                <a:t>Applications</a:t>
              </a:r>
            </a:p>
            <a:p>
              <a:pPr algn="ctr" defTabSz="932290"/>
              <a:r>
                <a:rPr lang="en-US" sz="1224"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24032" y="2328220"/>
            <a:ext cx="6708635" cy="183694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38" lvl="1" indent="0" defTabSz="932520">
              <a:spcBef>
                <a:spcPts val="612"/>
              </a:spcBef>
              <a:buNone/>
            </a:pPr>
            <a:r>
              <a:rPr lang="en-US" sz="3672" spc="-52" dirty="0">
                <a:solidFill>
                  <a:schemeClr val="bg2"/>
                </a:solidFill>
                <a:latin typeface="+mj-lt"/>
              </a:rPr>
              <a:t>Gateway between Client layer</a:t>
            </a:r>
            <a:br>
              <a:rPr lang="en-US" sz="3672" spc="-52" dirty="0">
                <a:solidFill>
                  <a:schemeClr val="bg2"/>
                </a:solidFill>
                <a:latin typeface="+mj-lt"/>
              </a:rPr>
            </a:br>
            <a:r>
              <a:rPr lang="en-US" sz="3672" spc="-52" dirty="0">
                <a:solidFill>
                  <a:schemeClr val="bg2"/>
                </a:solidFill>
                <a:latin typeface="+mj-lt"/>
              </a:rPr>
              <a:t>and Platform layer.</a:t>
            </a:r>
          </a:p>
        </p:txBody>
      </p:sp>
      <p:sp>
        <p:nvSpPr>
          <p:cNvPr id="81" name="Title 3"/>
          <p:cNvSpPr txBox="1">
            <a:spLocks/>
          </p:cNvSpPr>
          <p:nvPr/>
        </p:nvSpPr>
        <p:spPr>
          <a:xfrm>
            <a:off x="882" y="-1"/>
            <a:ext cx="12434711" cy="828981"/>
          </a:xfrm>
          <a:prstGeom prst="rect">
            <a:avLst/>
          </a:prstGeom>
        </p:spPr>
        <p:txBody>
          <a:bodyPr vert="horz" lIns="93260" tIns="46630" rIns="93260" bIns="4663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z="2856" dirty="0"/>
              <a:t>How It Works – Architecture of the Service</a:t>
            </a:r>
          </a:p>
        </p:txBody>
      </p:sp>
      <p:grpSp>
        <p:nvGrpSpPr>
          <p:cNvPr id="33" name="Group 32"/>
          <p:cNvGrpSpPr/>
          <p:nvPr/>
        </p:nvGrpSpPr>
        <p:grpSpPr>
          <a:xfrm>
            <a:off x="7669395" y="360130"/>
            <a:ext cx="4055223" cy="1624188"/>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SQL Server</a:t>
              </a:r>
            </a:p>
            <a:p>
              <a:pPr algn="ctr" defTabSz="932290"/>
              <a:r>
                <a:rPr lang="en-US" sz="1224" dirty="0">
                  <a:solidFill>
                    <a:sysClr val="windowText" lastClr="000000"/>
                  </a:solidFill>
                </a:rPr>
                <a:t>Applications</a:t>
              </a:r>
            </a:p>
            <a:p>
              <a:pPr algn="ctr" defTabSz="932290"/>
              <a:r>
                <a:rPr lang="en-US" sz="1224"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Tabular Data Stream (TDS)</a:t>
              </a:r>
            </a:p>
          </p:txBody>
        </p:sp>
      </p:grpSp>
      <p:sp>
        <p:nvSpPr>
          <p:cNvPr id="2" name="Rectangle 1"/>
          <p:cNvSpPr/>
          <p:nvPr/>
        </p:nvSpPr>
        <p:spPr>
          <a:xfrm>
            <a:off x="7622719" y="343964"/>
            <a:ext cx="4101898" cy="169552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669395" y="2039488"/>
            <a:ext cx="4055223" cy="2125679"/>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96317" cy="169534"/>
            </a:xfrm>
            <a:prstGeom prst="rect">
              <a:avLst/>
            </a:prstGeom>
            <a:noFill/>
          </p:spPr>
          <p:txBody>
            <a:bodyPr wrap="none" lIns="0" tIns="0" rIns="0" bIns="0" rtlCol="0">
              <a:spAutoFit/>
            </a:bodyPr>
            <a:lstStyle/>
            <a:p>
              <a:pPr>
                <a:lnSpc>
                  <a:spcPct val="90000"/>
                </a:lnSpc>
                <a:spcBef>
                  <a:spcPct val="20000"/>
                </a:spcBef>
                <a:buSzPct val="80000"/>
              </a:pPr>
              <a:r>
                <a:rPr lang="en-US" sz="1224"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24032" y="4220337"/>
            <a:ext cx="6708635" cy="1970267"/>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38" lvl="1" indent="0" defTabSz="932520">
              <a:spcBef>
                <a:spcPts val="612"/>
              </a:spcBef>
              <a:buNone/>
            </a:pPr>
            <a:r>
              <a:rPr lang="en-US" sz="3672" spc="-52" dirty="0">
                <a:solidFill>
                  <a:schemeClr val="bg2"/>
                </a:solidFill>
                <a:latin typeface="+mj-lt"/>
              </a:rPr>
              <a:t>Includes physical servicers</a:t>
            </a:r>
            <a:br>
              <a:rPr lang="en-US" sz="3672" spc="-52" dirty="0">
                <a:solidFill>
                  <a:schemeClr val="bg2"/>
                </a:solidFill>
                <a:latin typeface="+mj-lt"/>
              </a:rPr>
            </a:br>
            <a:r>
              <a:rPr lang="en-US" sz="3672" spc="-52" dirty="0">
                <a:solidFill>
                  <a:schemeClr val="bg2"/>
                </a:solidFill>
                <a:latin typeface="+mj-lt"/>
              </a:rPr>
              <a:t>and services that support</a:t>
            </a:r>
            <a:br>
              <a:rPr lang="en-US" sz="3672" spc="-52" dirty="0">
                <a:solidFill>
                  <a:schemeClr val="bg2"/>
                </a:solidFill>
                <a:latin typeface="+mj-lt"/>
              </a:rPr>
            </a:br>
            <a:r>
              <a:rPr lang="en-US" sz="3672" spc="-52" dirty="0">
                <a:solidFill>
                  <a:schemeClr val="bg2"/>
                </a:solidFill>
                <a:latin typeface="+mj-lt"/>
              </a:rPr>
              <a:t>the Services layer.</a:t>
            </a:r>
          </a:p>
        </p:txBody>
      </p:sp>
      <p:grpSp>
        <p:nvGrpSpPr>
          <p:cNvPr id="6" name="Group 5"/>
          <p:cNvGrpSpPr/>
          <p:nvPr/>
        </p:nvGrpSpPr>
        <p:grpSpPr>
          <a:xfrm>
            <a:off x="7669395" y="360130"/>
            <a:ext cx="4055223" cy="1624188"/>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SQL Server</a:t>
              </a:r>
            </a:p>
            <a:p>
              <a:pPr algn="ctr" defTabSz="932290"/>
              <a:r>
                <a:rPr lang="en-US" sz="1224" dirty="0">
                  <a:solidFill>
                    <a:sysClr val="windowText" lastClr="000000"/>
                  </a:solidFill>
                </a:rPr>
                <a:t>Applications</a:t>
              </a:r>
            </a:p>
            <a:p>
              <a:pPr algn="ctr" defTabSz="932290"/>
              <a:r>
                <a:rPr lang="en-US" sz="1224"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Tabular Data Stream (TDS)</a:t>
              </a:r>
            </a:p>
          </p:txBody>
        </p:sp>
      </p:grpSp>
      <p:sp>
        <p:nvSpPr>
          <p:cNvPr id="81" name="Title 3"/>
          <p:cNvSpPr txBox="1">
            <a:spLocks/>
          </p:cNvSpPr>
          <p:nvPr/>
        </p:nvSpPr>
        <p:spPr>
          <a:xfrm>
            <a:off x="882" y="-1"/>
            <a:ext cx="12434711" cy="828981"/>
          </a:xfrm>
          <a:prstGeom prst="rect">
            <a:avLst/>
          </a:prstGeom>
        </p:spPr>
        <p:txBody>
          <a:bodyPr vert="horz" lIns="93260" tIns="46630" rIns="93260" bIns="4663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z="2856" dirty="0"/>
              <a:t>How It Works – Architecture of the Service</a:t>
            </a:r>
          </a:p>
        </p:txBody>
      </p:sp>
      <p:grpSp>
        <p:nvGrpSpPr>
          <p:cNvPr id="94" name="Group 93"/>
          <p:cNvGrpSpPr/>
          <p:nvPr/>
        </p:nvGrpSpPr>
        <p:grpSpPr>
          <a:xfrm>
            <a:off x="7669395" y="2039488"/>
            <a:ext cx="4055223" cy="2125679"/>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96317" cy="169534"/>
            </a:xfrm>
            <a:prstGeom prst="rect">
              <a:avLst/>
            </a:prstGeom>
            <a:noFill/>
          </p:spPr>
          <p:txBody>
            <a:bodyPr wrap="none" lIns="0" tIns="0" rIns="0" bIns="0" rtlCol="0">
              <a:spAutoFit/>
            </a:bodyPr>
            <a:lstStyle/>
            <a:p>
              <a:pPr>
                <a:lnSpc>
                  <a:spcPct val="90000"/>
                </a:lnSpc>
                <a:spcBef>
                  <a:spcPct val="20000"/>
                </a:spcBef>
                <a:buSzPct val="80000"/>
              </a:pPr>
              <a:r>
                <a:rPr lang="en-US" sz="1224" dirty="0">
                  <a:solidFill>
                    <a:schemeClr val="bg1"/>
                  </a:solidFill>
                  <a:latin typeface="+mj-lt"/>
                </a:rPr>
                <a:t>TDS+SSL</a:t>
              </a:r>
            </a:p>
          </p:txBody>
        </p:sp>
      </p:grpSp>
      <p:grpSp>
        <p:nvGrpSpPr>
          <p:cNvPr id="103" name="Group 102"/>
          <p:cNvGrpSpPr/>
          <p:nvPr/>
        </p:nvGrpSpPr>
        <p:grpSpPr>
          <a:xfrm>
            <a:off x="7669394" y="4220337"/>
            <a:ext cx="4055223" cy="1970267"/>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609178" y="2011075"/>
            <a:ext cx="4343513" cy="218336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622719" y="343964"/>
            <a:ext cx="4101898" cy="169552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24032" y="5595407"/>
            <a:ext cx="6708635" cy="1399117"/>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38" lvl="1" indent="0" defTabSz="932520">
              <a:spcBef>
                <a:spcPts val="612"/>
              </a:spcBef>
              <a:buNone/>
            </a:pPr>
            <a:r>
              <a:rPr lang="en-US" sz="3672" spc="-52" dirty="0">
                <a:solidFill>
                  <a:schemeClr val="bg2"/>
                </a:solidFill>
                <a:latin typeface="+mj-lt"/>
              </a:rPr>
              <a:t>Administration of the physical HW and OS.</a:t>
            </a:r>
          </a:p>
        </p:txBody>
      </p:sp>
      <p:sp>
        <p:nvSpPr>
          <p:cNvPr id="79" name="Rectangle 78"/>
          <p:cNvSpPr/>
          <p:nvPr/>
        </p:nvSpPr>
        <p:spPr bwMode="auto">
          <a:xfrm>
            <a:off x="7669395" y="6245775"/>
            <a:ext cx="4055223" cy="331899"/>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428" dirty="0">
                <a:gradFill>
                  <a:gsLst>
                    <a:gs pos="0">
                      <a:schemeClr val="bg1"/>
                    </a:gs>
                    <a:gs pos="100000">
                      <a:schemeClr val="bg1"/>
                    </a:gs>
                  </a:gsLst>
                  <a:lin ang="5400000" scaled="0"/>
                </a:gradFill>
              </a:rPr>
              <a:t>Infrastructure Layer</a:t>
            </a:r>
          </a:p>
        </p:txBody>
      </p:sp>
      <p:grpSp>
        <p:nvGrpSpPr>
          <p:cNvPr id="6" name="Group 5"/>
          <p:cNvGrpSpPr/>
          <p:nvPr/>
        </p:nvGrpSpPr>
        <p:grpSpPr>
          <a:xfrm>
            <a:off x="7669395" y="360130"/>
            <a:ext cx="4055223" cy="1624188"/>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SQL Server</a:t>
              </a:r>
            </a:p>
            <a:p>
              <a:pPr algn="ctr" defTabSz="932290"/>
              <a:r>
                <a:rPr lang="en-US" sz="1224" dirty="0">
                  <a:solidFill>
                    <a:sysClr val="windowText" lastClr="000000"/>
                  </a:solidFill>
                </a:rPr>
                <a:t>Applications</a:t>
              </a:r>
            </a:p>
            <a:p>
              <a:pPr algn="ctr" defTabSz="932290"/>
              <a:r>
                <a:rPr lang="en-US" sz="1224"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rPr>
                <a:t>Tabular Data Stream (TDS)</a:t>
              </a:r>
            </a:p>
          </p:txBody>
        </p:sp>
      </p:grpSp>
      <p:sp>
        <p:nvSpPr>
          <p:cNvPr id="81" name="Title 3"/>
          <p:cNvSpPr txBox="1">
            <a:spLocks/>
          </p:cNvSpPr>
          <p:nvPr/>
        </p:nvSpPr>
        <p:spPr>
          <a:xfrm>
            <a:off x="882" y="-1"/>
            <a:ext cx="12434711" cy="828981"/>
          </a:xfrm>
          <a:prstGeom prst="rect">
            <a:avLst/>
          </a:prstGeom>
        </p:spPr>
        <p:txBody>
          <a:bodyPr vert="horz" lIns="93260" tIns="46630" rIns="93260" bIns="4663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z="2856" dirty="0"/>
              <a:t>How It Works – Architecture of the Service</a:t>
            </a:r>
          </a:p>
        </p:txBody>
      </p:sp>
      <p:grpSp>
        <p:nvGrpSpPr>
          <p:cNvPr id="83" name="Group 82"/>
          <p:cNvGrpSpPr/>
          <p:nvPr/>
        </p:nvGrpSpPr>
        <p:grpSpPr>
          <a:xfrm>
            <a:off x="7669395" y="2039488"/>
            <a:ext cx="4055223" cy="2125679"/>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96317" cy="169534"/>
            </a:xfrm>
            <a:prstGeom prst="rect">
              <a:avLst/>
            </a:prstGeom>
            <a:noFill/>
          </p:spPr>
          <p:txBody>
            <a:bodyPr wrap="none" lIns="0" tIns="0" rIns="0" bIns="0" rtlCol="0">
              <a:spAutoFit/>
            </a:bodyPr>
            <a:lstStyle/>
            <a:p>
              <a:pPr>
                <a:lnSpc>
                  <a:spcPct val="90000"/>
                </a:lnSpc>
                <a:spcBef>
                  <a:spcPct val="20000"/>
                </a:spcBef>
                <a:buSzPct val="80000"/>
              </a:pPr>
              <a:r>
                <a:rPr lang="en-US" sz="1224" dirty="0">
                  <a:solidFill>
                    <a:schemeClr val="bg1"/>
                  </a:solidFill>
                  <a:latin typeface="+mj-lt"/>
                </a:rPr>
                <a:t>TDS+SSL</a:t>
              </a:r>
            </a:p>
          </p:txBody>
        </p:sp>
      </p:grpSp>
      <p:grpSp>
        <p:nvGrpSpPr>
          <p:cNvPr id="95" name="Group 94"/>
          <p:cNvGrpSpPr/>
          <p:nvPr/>
        </p:nvGrpSpPr>
        <p:grpSpPr>
          <a:xfrm>
            <a:off x="7669394" y="4220337"/>
            <a:ext cx="4055223" cy="1970267"/>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628765" y="4182792"/>
            <a:ext cx="4136479" cy="2036211"/>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622719" y="343963"/>
            <a:ext cx="4101898" cy="385816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669395" y="6245775"/>
            <a:ext cx="4055223" cy="331899"/>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669395" y="360130"/>
            <a:ext cx="4055223" cy="1624188"/>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latin typeface="+mj-lt"/>
                </a:rPr>
                <a:t>SQL Server</a:t>
              </a:r>
            </a:p>
            <a:p>
              <a:pPr algn="ctr" defTabSz="932290"/>
              <a:r>
                <a:rPr lang="en-US" sz="1224" dirty="0">
                  <a:solidFill>
                    <a:sysClr val="windowText" lastClr="000000"/>
                  </a:solidFill>
                  <a:latin typeface="+mj-lt"/>
                </a:rPr>
                <a:t>Applications</a:t>
              </a:r>
            </a:p>
            <a:p>
              <a:pPr algn="ctr" defTabSz="932290"/>
              <a:r>
                <a:rPr lang="en-US" sz="1224"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224" dirty="0">
                  <a:solidFill>
                    <a:sysClr val="windowText" lastClr="000000"/>
                  </a:solidFill>
                  <a:latin typeface="+mj-lt"/>
                </a:rPr>
                <a:t>Tabular Data Stream (TDS)</a:t>
              </a:r>
            </a:p>
          </p:txBody>
        </p:sp>
      </p:grpSp>
      <p:grpSp>
        <p:nvGrpSpPr>
          <p:cNvPr id="7" name="Group 6"/>
          <p:cNvGrpSpPr/>
          <p:nvPr/>
        </p:nvGrpSpPr>
        <p:grpSpPr>
          <a:xfrm>
            <a:off x="7669395" y="2039488"/>
            <a:ext cx="4055223" cy="2125679"/>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96317" cy="169534"/>
            </a:xfrm>
            <a:prstGeom prst="rect">
              <a:avLst/>
            </a:prstGeom>
            <a:noFill/>
          </p:spPr>
          <p:txBody>
            <a:bodyPr wrap="none" lIns="0" tIns="0" rIns="0" bIns="0" rtlCol="0">
              <a:spAutoFit/>
            </a:bodyPr>
            <a:lstStyle/>
            <a:p>
              <a:pPr>
                <a:lnSpc>
                  <a:spcPct val="90000"/>
                </a:lnSpc>
                <a:spcBef>
                  <a:spcPct val="20000"/>
                </a:spcBef>
                <a:buSzPct val="80000"/>
              </a:pPr>
              <a:r>
                <a:rPr lang="en-US" sz="1224" dirty="0">
                  <a:solidFill>
                    <a:schemeClr val="bg1"/>
                  </a:solidFill>
                  <a:latin typeface="+mj-lt"/>
                </a:rPr>
                <a:t>TDS+SSL</a:t>
              </a:r>
            </a:p>
          </p:txBody>
        </p:sp>
      </p:grpSp>
      <p:grpSp>
        <p:nvGrpSpPr>
          <p:cNvPr id="3072" name="Group 3071"/>
          <p:cNvGrpSpPr/>
          <p:nvPr/>
        </p:nvGrpSpPr>
        <p:grpSpPr>
          <a:xfrm>
            <a:off x="7669394" y="4220337"/>
            <a:ext cx="4055223" cy="1970267"/>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algn="ctr" defTabSz="932290"/>
              <a:r>
                <a:rPr lang="en-US" sz="1428"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882" y="-1"/>
            <a:ext cx="12434711" cy="828981"/>
          </a:xfrm>
          <a:prstGeom prst="rect">
            <a:avLst/>
          </a:prstGeom>
        </p:spPr>
        <p:txBody>
          <a:bodyPr vert="horz" lIns="93260" tIns="46630" rIns="93260" bIns="4663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z="2856" dirty="0"/>
              <a:t>How It Works – Architecture of the Service</a:t>
            </a:r>
          </a:p>
        </p:txBody>
      </p:sp>
      <p:sp>
        <p:nvSpPr>
          <p:cNvPr id="2" name="Left Brace 1"/>
          <p:cNvSpPr/>
          <p:nvPr/>
        </p:nvSpPr>
        <p:spPr>
          <a:xfrm>
            <a:off x="6662332" y="2222853"/>
            <a:ext cx="680949" cy="4354821"/>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99943" y="3633713"/>
            <a:ext cx="5462388" cy="153310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38" lvl="1" indent="0" defTabSz="932520">
              <a:spcBef>
                <a:spcPts val="612"/>
              </a:spcBef>
              <a:buNone/>
            </a:pPr>
            <a:r>
              <a:rPr lang="en-US" sz="5507" spc="-52" dirty="0">
                <a:solidFill>
                  <a:schemeClr val="bg2"/>
                </a:solidFill>
                <a:latin typeface="+mj-lt"/>
              </a:rPr>
              <a:t>Microsoft Azure</a:t>
            </a:r>
            <a:br>
              <a:rPr lang="en-US" sz="5507" spc="-52" dirty="0">
                <a:solidFill>
                  <a:schemeClr val="bg2"/>
                </a:solidFill>
                <a:latin typeface="+mj-lt"/>
              </a:rPr>
            </a:br>
            <a:r>
              <a:rPr lang="en-US" sz="5507" spc="-52" dirty="0">
                <a:solidFill>
                  <a:schemeClr val="bg2"/>
                </a:solidFill>
                <a:latin typeface="+mj-lt"/>
              </a:rPr>
              <a:t>SQL Database</a:t>
            </a:r>
          </a:p>
          <a:p>
            <a:pPr marL="3238" lvl="1" indent="0" defTabSz="932520">
              <a:spcBef>
                <a:spcPts val="612"/>
              </a:spcBef>
              <a:buNone/>
            </a:pPr>
            <a:r>
              <a:rPr lang="en-US" sz="5507" spc="-52" dirty="0">
                <a:solidFill>
                  <a:schemeClr val="bg2"/>
                </a:solidFill>
                <a:latin typeface="+mj-lt"/>
              </a:rPr>
              <a:t>PaaS</a:t>
            </a:r>
            <a:endParaRPr lang="en-US" sz="5507"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882" y="-1"/>
            <a:ext cx="12434710" cy="69945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39888" lvl="1" indent="-582873" defTabSz="932520">
              <a:spcBef>
                <a:spcPts val="1224"/>
              </a:spcBef>
              <a:buFont typeface="Wingdings" panose="05000000000000000000" pitchFamily="2" charset="2"/>
              <a:buChar char="§"/>
            </a:pPr>
            <a:r>
              <a:rPr lang="en-US" sz="4080" spc="-52" dirty="0">
                <a:solidFill>
                  <a:schemeClr val="bg2"/>
                </a:solidFill>
                <a:latin typeface="+mj-lt"/>
              </a:rPr>
              <a:t>Available in all tiers: Basic, Standard and Premium</a:t>
            </a:r>
          </a:p>
          <a:p>
            <a:pPr marL="839888" lvl="1" indent="-582873" defTabSz="932520">
              <a:spcBef>
                <a:spcPts val="1224"/>
              </a:spcBef>
              <a:buFont typeface="Wingdings" panose="05000000000000000000" pitchFamily="2" charset="2"/>
              <a:buChar char="§"/>
            </a:pPr>
            <a:r>
              <a:rPr lang="en-US" sz="4080" spc="-52" dirty="0">
                <a:solidFill>
                  <a:schemeClr val="bg2"/>
                </a:solidFill>
                <a:latin typeface="+mj-lt"/>
              </a:rPr>
              <a:t>Built on geo-redundant Azure Storage</a:t>
            </a:r>
          </a:p>
          <a:p>
            <a:pPr marL="839888" lvl="1" indent="-582873" defTabSz="932520">
              <a:spcBef>
                <a:spcPts val="1224"/>
              </a:spcBef>
              <a:buFont typeface="Wingdings" panose="05000000000000000000" pitchFamily="2" charset="2"/>
              <a:buChar char="§"/>
            </a:pPr>
            <a:r>
              <a:rPr lang="en-US" sz="4080" spc="-52" dirty="0">
                <a:solidFill>
                  <a:schemeClr val="bg2"/>
                </a:solidFill>
                <a:latin typeface="+mj-lt"/>
              </a:rPr>
              <a:t>Recover to any Azure region</a:t>
            </a:r>
          </a:p>
        </p:txBody>
      </p:sp>
      <p:sp>
        <p:nvSpPr>
          <p:cNvPr id="6" name="Title 3"/>
          <p:cNvSpPr txBox="1">
            <a:spLocks/>
          </p:cNvSpPr>
          <p:nvPr/>
        </p:nvSpPr>
        <p:spPr>
          <a:xfrm>
            <a:off x="882" y="-1"/>
            <a:ext cx="12434711" cy="828981"/>
          </a:xfrm>
          <a:prstGeom prst="rect">
            <a:avLst/>
          </a:prstGeom>
        </p:spPr>
        <p:txBody>
          <a:bodyPr vert="horz" lIns="93260" tIns="46630" rIns="93260" bIns="4663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z="2856" dirty="0"/>
              <a:t>Geo-restore – </a:t>
            </a:r>
            <a:r>
              <a:rPr lang="en-US" sz="2856" spc="-52" dirty="0">
                <a:solidFill>
                  <a:schemeClr val="bg2"/>
                </a:solidFill>
              </a:rPr>
              <a:t>Emergency data recovery when you need it most</a:t>
            </a:r>
            <a:endParaRPr lang="en-US" sz="2856" dirty="0"/>
          </a:p>
        </p:txBody>
      </p:sp>
    </p:spTree>
    <p:extLst>
      <p:ext uri="{BB962C8B-B14F-4D97-AF65-F5344CB8AC3E}">
        <p14:creationId xmlns:p14="http://schemas.microsoft.com/office/powerpoint/2010/main" val="41254642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4902" y="5708957"/>
            <a:ext cx="8229698" cy="935842"/>
          </a:xfrm>
        </p:spPr>
        <p:txBody>
          <a:bodyPr/>
          <a:lstStyle/>
          <a:p>
            <a:r>
              <a:rPr lang="en-US" dirty="0"/>
              <a:t>Elastic Database Pool</a:t>
            </a:r>
          </a:p>
        </p:txBody>
      </p:sp>
      <p:grpSp>
        <p:nvGrpSpPr>
          <p:cNvPr id="8" name="Group 7"/>
          <p:cNvGrpSpPr>
            <a:grpSpLocks noChangeAspect="1"/>
          </p:cNvGrpSpPr>
          <p:nvPr/>
        </p:nvGrpSpPr>
        <p:grpSpPr>
          <a:xfrm>
            <a:off x="2991365" y="945635"/>
            <a:ext cx="7261896" cy="2989041"/>
            <a:chOff x="3932238" y="1511429"/>
            <a:chExt cx="6047863" cy="248933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1755800" cy="739835"/>
            </a:xfrm>
            <a:prstGeom prst="rect">
              <a:avLst/>
            </a:prstGeom>
            <a:noFill/>
          </p:spPr>
          <p:txBody>
            <a:bodyPr wrap="none" lIns="186521" tIns="149217" rIns="186521" bIns="149217" rtlCol="0">
              <a:spAutoFit/>
            </a:bodyPr>
            <a:lstStyle/>
            <a:p>
              <a:pPr>
                <a:lnSpc>
                  <a:spcPct val="90000"/>
                </a:lnSpc>
                <a:spcAft>
                  <a:spcPts val="612"/>
                </a:spcAft>
              </a:pPr>
              <a:r>
                <a:rPr lang="en-US" dirty="0">
                  <a:gradFill>
                    <a:gsLst>
                      <a:gs pos="2917">
                        <a:srgbClr val="343434"/>
                      </a:gs>
                      <a:gs pos="30000">
                        <a:srgbClr val="343434"/>
                      </a:gs>
                    </a:gsLst>
                    <a:lin ang="5400000" scaled="0"/>
                  </a:gradFill>
                </a:rPr>
                <a:t>Elastic Database </a:t>
              </a:r>
            </a:p>
            <a:p>
              <a:pPr>
                <a:lnSpc>
                  <a:spcPct val="90000"/>
                </a:lnSpc>
                <a:spcAft>
                  <a:spcPts val="612"/>
                </a:spcAft>
              </a:pPr>
              <a:r>
                <a:rPr lang="en-US" dirty="0">
                  <a:gradFill>
                    <a:gsLst>
                      <a:gs pos="2917">
                        <a:srgbClr val="343434"/>
                      </a:gs>
                      <a:gs pos="30000">
                        <a:srgbClr val="343434"/>
                      </a:gs>
                    </a:gsLst>
                    <a:lin ang="5400000" scaled="0"/>
                  </a:gradFill>
                </a:rPr>
                <a:t>Pool</a:t>
              </a:r>
            </a:p>
          </p:txBody>
        </p:sp>
        <p:sp>
          <p:nvSpPr>
            <p:cNvPr id="7" name="TextBox 6"/>
            <p:cNvSpPr txBox="1"/>
            <p:nvPr/>
          </p:nvSpPr>
          <p:spPr>
            <a:xfrm>
              <a:off x="3932238" y="3538042"/>
              <a:ext cx="1702699" cy="462724"/>
            </a:xfrm>
            <a:prstGeom prst="rect">
              <a:avLst/>
            </a:prstGeom>
            <a:noFill/>
          </p:spPr>
          <p:txBody>
            <a:bodyPr wrap="none" lIns="186521" tIns="149217" rIns="186521" bIns="149217" rtlCol="0">
              <a:spAutoFit/>
            </a:bodyPr>
            <a:lstStyle/>
            <a:p>
              <a:pPr>
                <a:lnSpc>
                  <a:spcPct val="90000"/>
                </a:lnSpc>
                <a:spcAft>
                  <a:spcPts val="612"/>
                </a:spcAft>
              </a:pPr>
              <a:r>
                <a:rPr lang="en-US" dirty="0">
                  <a:gradFill>
                    <a:gsLst>
                      <a:gs pos="2917">
                        <a:srgbClr val="343434"/>
                      </a:gs>
                      <a:gs pos="30000">
                        <a:srgbClr val="343434"/>
                      </a:gs>
                    </a:gsLst>
                    <a:lin ang="5400000" scaled="0"/>
                  </a:gradFill>
                </a:rPr>
                <a:t>Elastic Database</a:t>
              </a:r>
            </a:p>
          </p:txBody>
        </p:sp>
      </p:grpSp>
      <p:sp>
        <p:nvSpPr>
          <p:cNvPr id="9" name="Rectangle 8"/>
          <p:cNvSpPr/>
          <p:nvPr/>
        </p:nvSpPr>
        <p:spPr>
          <a:xfrm>
            <a:off x="3087663" y="4721483"/>
            <a:ext cx="6839091" cy="376684"/>
          </a:xfrm>
          <a:prstGeom prst="rect">
            <a:avLst/>
          </a:prstGeom>
        </p:spPr>
        <p:txBody>
          <a:bodyPr wrap="square">
            <a:spAutoFit/>
          </a:bodyPr>
          <a:lstStyle/>
          <a:p>
            <a:r>
              <a:rPr lang="en-US" dirty="0">
                <a:solidFill>
                  <a:srgbClr val="505050"/>
                </a:solidFill>
                <a:latin typeface="wf_segoe-ui_normal"/>
              </a:rPr>
              <a:t>Predictable 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3433" algn="ctr"/>
            <a:r>
              <a:rPr lang="en-US" sz="3264" dirty="0"/>
              <a:t>Why (at least) two offerings of SQL in Azure?</a:t>
            </a:r>
          </a:p>
        </p:txBody>
      </p:sp>
      <p:grpSp>
        <p:nvGrpSpPr>
          <p:cNvPr id="4" name="Group 3"/>
          <p:cNvGrpSpPr/>
          <p:nvPr/>
        </p:nvGrpSpPr>
        <p:grpSpPr>
          <a:xfrm>
            <a:off x="599759" y="2032592"/>
            <a:ext cx="11236956" cy="1079241"/>
            <a:chOff x="636494" y="2907319"/>
            <a:chExt cx="11017624" cy="1058175"/>
          </a:xfrm>
        </p:grpSpPr>
        <p:sp>
          <p:nvSpPr>
            <p:cNvPr id="3" name="TextBox 2"/>
            <p:cNvSpPr txBox="1"/>
            <p:nvPr/>
          </p:nvSpPr>
          <p:spPr>
            <a:xfrm>
              <a:off x="6929717" y="2907319"/>
              <a:ext cx="4724401" cy="1058175"/>
            </a:xfrm>
            <a:prstGeom prst="rect">
              <a:avLst/>
            </a:prstGeom>
            <a:noFill/>
          </p:spPr>
          <p:txBody>
            <a:bodyPr wrap="square" lIns="186521" tIns="149217" rIns="186521" bIns="149217" rtlCol="0">
              <a:spAutoFit/>
            </a:bodyPr>
            <a:lstStyle/>
            <a:p>
              <a:pPr>
                <a:lnSpc>
                  <a:spcPct val="90000"/>
                </a:lnSpc>
                <a:spcAft>
                  <a:spcPts val="612"/>
                </a:spcAft>
              </a:pPr>
              <a:r>
                <a:rPr lang="en-US" sz="5507" dirty="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58175"/>
            </a:xfrm>
            <a:prstGeom prst="rect">
              <a:avLst/>
            </a:prstGeom>
            <a:noFill/>
          </p:spPr>
          <p:txBody>
            <a:bodyPr wrap="square" lIns="186521" tIns="149217" rIns="186521" bIns="149217" rtlCol="0">
              <a:spAutoFit/>
            </a:bodyPr>
            <a:lstStyle/>
            <a:p>
              <a:pPr>
                <a:lnSpc>
                  <a:spcPct val="90000"/>
                </a:lnSpc>
                <a:spcAft>
                  <a:spcPts val="612"/>
                </a:spcAft>
              </a:pPr>
              <a:r>
                <a:rPr lang="en-US" sz="5507" dirty="0">
                  <a:gradFill>
                    <a:gsLst>
                      <a:gs pos="2917">
                        <a:schemeClr val="tx1"/>
                      </a:gs>
                      <a:gs pos="30000">
                        <a:schemeClr val="tx1"/>
                      </a:gs>
                    </a:gsLst>
                    <a:lin ang="5400000" scaled="0"/>
                  </a:gradFill>
                </a:rPr>
                <a:t>SQL </a:t>
              </a:r>
              <a:r>
                <a:rPr lang="en-US" sz="5507" dirty="0" err="1">
                  <a:gradFill>
                    <a:gsLst>
                      <a:gs pos="2917">
                        <a:schemeClr val="tx1"/>
                      </a:gs>
                      <a:gs pos="30000">
                        <a:schemeClr val="tx1"/>
                      </a:gs>
                    </a:gsLst>
                    <a:lin ang="5400000" scaled="0"/>
                  </a:gradFill>
                </a:rPr>
                <a:t>IaaS</a:t>
              </a:r>
              <a:endParaRPr lang="en-US" sz="5507"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061" y="301157"/>
            <a:ext cx="5837315" cy="942315"/>
          </a:xfrm>
          <a:prstGeom prst="rect">
            <a:avLst/>
          </a:prstGeom>
        </p:spPr>
        <p:txBody>
          <a:bodyPr>
            <a:normAutofit/>
          </a:bodyPr>
          <a:lstStyle/>
          <a:p>
            <a:pPr marL="73433"/>
            <a:r>
              <a:rPr lang="en-US" dirty="0"/>
              <a:t>SQL Database</a:t>
            </a:r>
          </a:p>
        </p:txBody>
      </p:sp>
      <p:sp>
        <p:nvSpPr>
          <p:cNvPr id="7" name="Rectangle 6"/>
          <p:cNvSpPr/>
          <p:nvPr/>
        </p:nvSpPr>
        <p:spPr bwMode="auto">
          <a:xfrm>
            <a:off x="147172" y="1544628"/>
            <a:ext cx="5971203" cy="5449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93260" rIns="93256" bIns="46628" numCol="1" rtlCol="0" anchor="t" anchorCtr="0" compatLnSpc="1">
            <a:prstTxWarp prst="textNoShape">
              <a:avLst/>
            </a:prstTxWarp>
          </a:bodyPr>
          <a:lstStyle/>
          <a:p>
            <a:pPr marL="73433" defTabSz="932290">
              <a:spcAft>
                <a:spcPts val="1836"/>
              </a:spcAft>
            </a:pPr>
            <a:r>
              <a:rPr lang="en-US" sz="3264" dirty="0">
                <a:gradFill>
                  <a:gsLst>
                    <a:gs pos="0">
                      <a:srgbClr val="FFFFFF"/>
                    </a:gs>
                    <a:gs pos="100000">
                      <a:srgbClr val="FFFFFF"/>
                    </a:gs>
                  </a:gsLst>
                  <a:lin ang="5400000" scaled="0"/>
                </a:gradFill>
                <a:latin typeface="+mj-lt"/>
              </a:rPr>
              <a:t>When you want reduced overhead and possibly need elastic scale.</a:t>
            </a:r>
          </a:p>
          <a:p>
            <a:pPr marL="73433" defTabSz="932290">
              <a:spcAft>
                <a:spcPts val="1836"/>
              </a:spcAft>
            </a:pPr>
            <a:r>
              <a:rPr lang="en-US" sz="3264" dirty="0">
                <a:gradFill>
                  <a:gsLst>
                    <a:gs pos="0">
                      <a:srgbClr val="FFFFFF"/>
                    </a:gs>
                    <a:gs pos="100000">
                      <a:srgbClr val="FFFFFF"/>
                    </a:gs>
                  </a:gsLst>
                  <a:lin ang="5400000" scaled="0"/>
                </a:gradFill>
                <a:latin typeface="+mj-lt"/>
              </a:rPr>
              <a:t>Customer does not want to add additional IT resources for support and maintenance.</a:t>
            </a:r>
          </a:p>
        </p:txBody>
      </p:sp>
      <p:sp>
        <p:nvSpPr>
          <p:cNvPr id="9" name="Rectangle 8"/>
          <p:cNvSpPr/>
          <p:nvPr/>
        </p:nvSpPr>
        <p:spPr bwMode="auto">
          <a:xfrm>
            <a:off x="6455959" y="1544628"/>
            <a:ext cx="5778483" cy="5449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93260" rIns="93256" bIns="46628" numCol="1" rtlCol="0" anchor="t" anchorCtr="0" compatLnSpc="1">
            <a:prstTxWarp prst="textNoShape">
              <a:avLst/>
            </a:prstTxWarp>
          </a:bodyPr>
          <a:lstStyle/>
          <a:p>
            <a:pPr defTabSz="932290">
              <a:spcAft>
                <a:spcPts val="1836"/>
              </a:spcAft>
            </a:pPr>
            <a:r>
              <a:rPr lang="en-US" sz="3264" dirty="0">
                <a:gradFill>
                  <a:gsLst>
                    <a:gs pos="0">
                      <a:srgbClr val="FFFFFF"/>
                    </a:gs>
                    <a:gs pos="100000">
                      <a:srgbClr val="FFFFFF"/>
                    </a:gs>
                  </a:gsLst>
                  <a:lin ang="5400000" scaled="0"/>
                </a:gradFill>
                <a:latin typeface="+mj-lt"/>
              </a:rPr>
              <a:t>Existing applications which requires full box product functionality.</a:t>
            </a:r>
          </a:p>
          <a:p>
            <a:pPr defTabSz="932290">
              <a:spcAft>
                <a:spcPts val="1836"/>
              </a:spcAft>
            </a:pPr>
            <a:r>
              <a:rPr lang="en-US" sz="3264" dirty="0">
                <a:gradFill>
                  <a:gsLst>
                    <a:gs pos="0">
                      <a:srgbClr val="FFFFFF"/>
                    </a:gs>
                    <a:gs pos="100000">
                      <a:srgbClr val="FFFFFF"/>
                    </a:gs>
                  </a:gsLst>
                  <a:lin ang="5400000" scaled="0"/>
                </a:gradFill>
                <a:latin typeface="+mj-lt"/>
              </a:rPr>
              <a:t>Customer has ecosystem of IT resources for support and maintenance.</a:t>
            </a:r>
          </a:p>
        </p:txBody>
      </p:sp>
      <p:sp>
        <p:nvSpPr>
          <p:cNvPr id="10" name="Title 1"/>
          <p:cNvSpPr txBox="1">
            <a:spLocks/>
          </p:cNvSpPr>
          <p:nvPr/>
        </p:nvSpPr>
        <p:spPr>
          <a:xfrm>
            <a:off x="6218237" y="301157"/>
            <a:ext cx="5837315" cy="942315"/>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3433"/>
            <a:r>
              <a:rPr lang="en-US" sz="5303" dirty="0"/>
              <a:t>SQL </a:t>
            </a:r>
            <a:r>
              <a:rPr lang="en-US" sz="5303" dirty="0" err="1"/>
              <a:t>IaaS</a:t>
            </a:r>
            <a:endParaRPr lang="en-US" sz="5303" dirty="0"/>
          </a:p>
        </p:txBody>
      </p:sp>
      <p:cxnSp>
        <p:nvCxnSpPr>
          <p:cNvPr id="11" name="Straight Connector 10"/>
          <p:cNvCxnSpPr/>
          <p:nvPr/>
        </p:nvCxnSpPr>
        <p:spPr>
          <a:xfrm>
            <a:off x="6218237" y="1654620"/>
            <a:ext cx="0" cy="5339906"/>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Warehousing</a:t>
            </a:r>
          </a:p>
        </p:txBody>
      </p:sp>
      <p:grpSp>
        <p:nvGrpSpPr>
          <p:cNvPr id="59" name="Group 58"/>
          <p:cNvGrpSpPr/>
          <p:nvPr>
            <p:custDataLst>
              <p:custData r:id="rId1"/>
            </p:custDataLst>
          </p:nvPr>
        </p:nvGrpSpPr>
        <p:grpSpPr>
          <a:xfrm>
            <a:off x="10231734" y="4295729"/>
            <a:ext cx="1841411" cy="2137838"/>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51304"/>
              <a:endParaRPr lang="en-US" ker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pPr>
                <a:endParaRPr lang="en-US" sz="2040" b="1" kern="0" dirty="0" err="1">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kern="0" dirty="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6521" tIns="149217" rIns="186521" bIns="149217" rtlCol="0">
              <a:spAutoFit/>
            </a:bodyPr>
            <a:lstStyle/>
            <a:p>
              <a:pPr algn="ctr" defTabSz="951304">
                <a:lnSpc>
                  <a:spcPct val="90000"/>
                </a:lnSpc>
                <a:spcAft>
                  <a:spcPts val="612"/>
                </a:spcAft>
              </a:pPr>
              <a:endParaRPr lang="en-US" sz="2040" kern="0" dirty="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7041792" y="636355"/>
            <a:ext cx="988893" cy="988114"/>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52545" y="611574"/>
            <a:ext cx="10109462" cy="4365858"/>
            <a:chOff x="579437" y="1965325"/>
            <a:chExt cx="11704320" cy="5054609"/>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34" tIns="186468" rIns="186468" bIns="46616" numCol="1" spcCol="0" rtlCol="0" fromWordArt="0" anchor="t" anchorCtr="0" forceAA="0" compatLnSpc="1">
              <a:prstTxWarp prst="textNoShape">
                <a:avLst/>
              </a:prstTxWarp>
              <a:noAutofit/>
            </a:bodyPr>
            <a:lstStyle/>
            <a:p>
              <a:pPr algn="r" defTabSz="950042">
                <a:lnSpc>
                  <a:spcPct val="90000"/>
                </a:lnSpc>
                <a:spcAft>
                  <a:spcPts val="612"/>
                </a:spcAft>
              </a:pPr>
              <a:endParaRPr lang="en-US" kern="0" dirty="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61"/>
              <a:chOff x="884937" y="1954396"/>
              <a:chExt cx="11201502" cy="4747661"/>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449108" y="4521231"/>
                <a:ext cx="2007165" cy="682481"/>
              </a:xfrm>
              <a:prstGeom prst="rect">
                <a:avLst/>
              </a:prstGeom>
              <a:noFill/>
            </p:spPr>
            <p:txBody>
              <a:bodyPr wrap="none" lIns="186521" tIns="149217" rIns="186521" bIns="149217" rtlCol="0">
                <a:spAutoFit/>
              </a:bodyPr>
              <a:lstStyle/>
              <a:p>
                <a:pPr algn="ctr" defTabSz="951304">
                  <a:lnSpc>
                    <a:spcPct val="90000"/>
                  </a:lnSpc>
                  <a:spcAft>
                    <a:spcPts val="612"/>
                  </a:spcAft>
                </a:pPr>
                <a:r>
                  <a:rPr lang="en-US" sz="2040" kern="0" dirty="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246072" y="4521231"/>
                <a:ext cx="3154223" cy="682481"/>
              </a:xfrm>
              <a:prstGeom prst="rect">
                <a:avLst/>
              </a:prstGeom>
              <a:noFill/>
            </p:spPr>
            <p:txBody>
              <a:bodyPr wrap="none" lIns="186521" tIns="149217" rIns="186521" bIns="149217" rtlCol="0">
                <a:spAutoFit/>
              </a:bodyPr>
              <a:lstStyle/>
              <a:p>
                <a:pPr algn="ctr" defTabSz="951304">
                  <a:lnSpc>
                    <a:spcPct val="90000"/>
                  </a:lnSpc>
                  <a:spcAft>
                    <a:spcPts val="612"/>
                  </a:spcAft>
                </a:pPr>
                <a:r>
                  <a:rPr lang="en-US" sz="2040" kern="0" dirty="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69"/>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632" kern="0" dirty="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239044" y="5833689"/>
                <a:ext cx="2387625" cy="682481"/>
              </a:xfrm>
              <a:prstGeom prst="rect">
                <a:avLst/>
              </a:prstGeom>
              <a:noFill/>
            </p:spPr>
            <p:txBody>
              <a:bodyPr wrap="none" lIns="186521" tIns="149217" rIns="186521" bIns="149217" rtlCol="0">
                <a:spAutoFit/>
              </a:bodyPr>
              <a:lstStyle/>
              <a:p>
                <a:pPr algn="ctr" defTabSz="951304">
                  <a:lnSpc>
                    <a:spcPct val="90000"/>
                  </a:lnSpc>
                  <a:spcAft>
                    <a:spcPts val="612"/>
                  </a:spcAft>
                </a:pPr>
                <a:r>
                  <a:rPr lang="en-US" sz="2040" kern="0" dirty="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173561" y="2660730"/>
                <a:ext cx="1299243" cy="615778"/>
              </a:xfrm>
              <a:prstGeom prst="rect">
                <a:avLst/>
              </a:prstGeom>
              <a:noFill/>
            </p:spPr>
            <p:txBody>
              <a:bodyPr wrap="none" lIns="186521" tIns="149217" rIns="186521" bIns="149217" rtlCol="0">
                <a:spAutoFit/>
              </a:bodyPr>
              <a:lstStyle/>
              <a:p>
                <a:pPr algn="ctr" defTabSz="951304">
                  <a:lnSpc>
                    <a:spcPct val="90000"/>
                  </a:lnSpc>
                  <a:spcAft>
                    <a:spcPts val="612"/>
                  </a:spcAft>
                </a:pPr>
                <a:r>
                  <a:rPr lang="en-US" sz="1632" kern="0" dirty="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349656" indent="-349656" algn="ctr" defTabSz="950846">
                    <a:buFont typeface="Wingdings 3" panose="05040102010807070707" pitchFamily="18" charset="2"/>
                    <a:buChar char="Æ"/>
                  </a:pPr>
                  <a:endParaRPr lang="en-IN" sz="2040" b="1" kern="0" dirty="0" err="1">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349656" indent="-349656" algn="ctr" defTabSz="950846">
                    <a:buFont typeface="Wingdings 3" panose="05040102010807070707" pitchFamily="18" charset="2"/>
                    <a:buChar char="Æ"/>
                  </a:pPr>
                  <a:endParaRPr lang="en-IN" sz="2040" b="1" kern="0" dirty="0" err="1">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349589" indent="-349589" algn="ctr" defTabSz="950663">
                  <a:lnSpc>
                    <a:spcPct val="90000"/>
                  </a:lnSpc>
                  <a:buFont typeface="Wingdings 3" panose="05040102010807070707" pitchFamily="18" charset="2"/>
                  <a:buChar char="Æ"/>
                </a:pPr>
                <a:endParaRPr lang="en-US" sz="2040" b="1" kern="0" dirty="0" err="1">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pPr>
                  <a:endParaRPr lang="en-US" sz="2040" b="1" kern="0" dirty="0" err="1">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kern="0" dirty="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51304"/>
                <a:endParaRPr lang="en-US" ker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pPr>
                  <a:endParaRPr lang="en-US" sz="2040" b="1" kern="0" dirty="0" err="1">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kern="0" dirty="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349589" indent="-349589" algn="ctr" defTabSz="950663">
                  <a:lnSpc>
                    <a:spcPct val="90000"/>
                  </a:lnSpc>
                  <a:buFont typeface="Wingdings 3" panose="05040102010807070707" pitchFamily="18" charset="2"/>
                  <a:buChar char="Æ"/>
                </a:pPr>
                <a:endParaRPr lang="en-US" sz="2040" b="1" kern="0" dirty="0" err="1">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349589" indent="-349589" algn="ctr" defTabSz="950663">
                  <a:lnSpc>
                    <a:spcPct val="90000"/>
                  </a:lnSpc>
                  <a:buFont typeface="Wingdings 3" panose="05040102010807070707" pitchFamily="18" charset="2"/>
                  <a:buChar char="Æ"/>
                </a:pPr>
                <a:endParaRPr lang="en-US" sz="2040" b="1" kern="0" dirty="0" err="1">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349589" indent="-349589" algn="ctr" defTabSz="950663">
                  <a:lnSpc>
                    <a:spcPct val="90000"/>
                  </a:lnSpc>
                  <a:buFont typeface="Wingdings 3" panose="05040102010807070707" pitchFamily="18" charset="2"/>
                  <a:buChar char="Æ"/>
                </a:pPr>
                <a:endParaRPr lang="en-US" sz="2040" b="1" kern="0" dirty="0" err="1">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51304"/>
                <a:endParaRPr lang="en-US" ker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3234" tIns="46616" rIns="93234" bIns="46616" numCol="1" anchor="t" anchorCtr="0" compatLnSpc="1">
                <a:prstTxWarp prst="textNoShape">
                  <a:avLst/>
                </a:prstTxWarp>
              </a:bodyPr>
              <a:lstStyle/>
              <a:p>
                <a:pPr defTabSz="950042"/>
                <a:endParaRPr lang="en-IN" ker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360733" y="4521231"/>
                <a:ext cx="2537160" cy="1016075"/>
              </a:xfrm>
              <a:prstGeom prst="rect">
                <a:avLst/>
              </a:prstGeom>
              <a:noFill/>
            </p:spPr>
            <p:txBody>
              <a:bodyPr wrap="none" lIns="186521" tIns="149217" rIns="186521" bIns="149217" rtlCol="0">
                <a:spAutoFit/>
              </a:bodyPr>
              <a:lstStyle/>
              <a:p>
                <a:pPr algn="ctr" defTabSz="951304">
                  <a:lnSpc>
                    <a:spcPct val="90000"/>
                  </a:lnSpc>
                  <a:spcAft>
                    <a:spcPts val="612"/>
                  </a:spcAft>
                </a:pPr>
                <a:r>
                  <a:rPr lang="en-US" sz="2040" kern="0" dirty="0">
                    <a:solidFill>
                      <a:srgbClr val="515151"/>
                    </a:solidFill>
                    <a:latin typeface="Segoe UI Semilight" panose="020B0402040204020203" pitchFamily="34" charset="0"/>
                    <a:cs typeface="Segoe UI Semilight" panose="020B0402040204020203" pitchFamily="34" charset="0"/>
                  </a:rPr>
                  <a:t>Azure SQL Data</a:t>
                </a:r>
                <a:br>
                  <a:rPr lang="en-US" sz="2040" kern="0" dirty="0">
                    <a:solidFill>
                      <a:srgbClr val="515151"/>
                    </a:solidFill>
                    <a:latin typeface="Segoe UI Semilight" panose="020B0402040204020203" pitchFamily="34" charset="0"/>
                    <a:cs typeface="Segoe UI Semilight" panose="020B0402040204020203" pitchFamily="34" charset="0"/>
                  </a:rPr>
                </a:br>
                <a:r>
                  <a:rPr lang="en-US" sz="2040" kern="0" dirty="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404356" y="2960672"/>
              <a:ext cx="1596419" cy="682481"/>
            </a:xfrm>
            <a:prstGeom prst="rect">
              <a:avLst/>
            </a:prstGeom>
            <a:noFill/>
          </p:spPr>
          <p:txBody>
            <a:bodyPr wrap="none" lIns="186521" tIns="149217" rIns="186521" bIns="149217" rtlCol="0">
              <a:spAutoFit/>
            </a:bodyPr>
            <a:lstStyle/>
            <a:p>
              <a:pPr algn="ctr" defTabSz="951304">
                <a:lnSpc>
                  <a:spcPct val="90000"/>
                </a:lnSpc>
                <a:spcAft>
                  <a:spcPts val="612"/>
                </a:spcAft>
              </a:pPr>
              <a:r>
                <a:rPr lang="en-US" sz="2040" kern="0" dirty="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407250" y="703495"/>
            <a:ext cx="7475093" cy="542399"/>
          </a:xfrm>
          <a:prstGeom prst="rect">
            <a:avLst/>
          </a:prstGeom>
        </p:spPr>
        <p:txBody>
          <a:bodyPr wrap="square">
            <a:spAutoFit/>
          </a:bodyPr>
          <a:lstStyle/>
          <a:p>
            <a:pPr>
              <a:spcAft>
                <a:spcPts val="612"/>
              </a:spcAft>
            </a:pPr>
            <a:r>
              <a:rPr lang="en-US" sz="2856" dirty="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 name="Rectangle 40"/>
          <p:cNvSpPr/>
          <p:nvPr/>
        </p:nvSpPr>
        <p:spPr bwMode="auto">
          <a:xfrm>
            <a:off x="981777" y="-255238"/>
            <a:ext cx="1145469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sp>
        <p:nvSpPr>
          <p:cNvPr id="40" name="TextBox 39"/>
          <p:cNvSpPr txBox="1"/>
          <p:nvPr/>
        </p:nvSpPr>
        <p:spPr>
          <a:xfrm>
            <a:off x="8434985" y="510294"/>
            <a:ext cx="3746631"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Open + Flexible</a:t>
            </a:r>
          </a:p>
        </p:txBody>
      </p:sp>
      <p:grpSp>
        <p:nvGrpSpPr>
          <p:cNvPr id="10" name="Group 9"/>
          <p:cNvGrpSpPr/>
          <p:nvPr/>
        </p:nvGrpSpPr>
        <p:grpSpPr>
          <a:xfrm>
            <a:off x="1667738" y="4043452"/>
            <a:ext cx="6755138" cy="818828"/>
            <a:chOff x="7606541" y="4806303"/>
            <a:chExt cx="4442220" cy="555775"/>
          </a:xfrm>
        </p:grpSpPr>
        <p:pic>
          <p:nvPicPr>
            <p:cNvPr id="36" name="Picture 35"/>
            <p:cNvPicPr>
              <a:picLocks noChangeAspect="1"/>
            </p:cNvPicPr>
            <p:nvPr/>
          </p:nvPicPr>
          <p:blipFill>
            <a:blip r:embed="rId3">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4">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6"/>
            <a:stretch>
              <a:fillRect/>
            </a:stretch>
          </p:blipFill>
          <p:spPr>
            <a:xfrm>
              <a:off x="7606541" y="5001182"/>
              <a:ext cx="789080" cy="360896"/>
            </a:xfrm>
            <a:prstGeom prst="rect">
              <a:avLst/>
            </a:prstGeom>
          </p:spPr>
        </p:pic>
      </p:grpSp>
      <p:grpSp>
        <p:nvGrpSpPr>
          <p:cNvPr id="8" name="Group 7"/>
          <p:cNvGrpSpPr/>
          <p:nvPr/>
        </p:nvGrpSpPr>
        <p:grpSpPr>
          <a:xfrm>
            <a:off x="1626068" y="1861144"/>
            <a:ext cx="6459153" cy="1034943"/>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541841" y="793032"/>
            <a:ext cx="6435414" cy="902674"/>
            <a:chOff x="7586351" y="1836934"/>
            <a:chExt cx="4212180" cy="633863"/>
          </a:xfrm>
        </p:grpSpPr>
        <p:pic>
          <p:nvPicPr>
            <p:cNvPr id="33" name="Picture 32"/>
            <p:cNvPicPr>
              <a:picLocks noChangeAspect="1"/>
            </p:cNvPicPr>
            <p:nvPr/>
          </p:nvPicPr>
          <p:blipFill>
            <a:blip r:embed="rId1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6"/>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1665823" y="2905140"/>
            <a:ext cx="6419397" cy="883571"/>
            <a:chOff x="7604627" y="3793110"/>
            <a:chExt cx="4088197" cy="599719"/>
          </a:xfrm>
        </p:grpSpPr>
        <p:pic>
          <p:nvPicPr>
            <p:cNvPr id="42" name="Picture 4" descr="http://www.jbase.com/new/products/images/java.png"/>
            <p:cNvPicPr>
              <a:picLocks noChangeAspect="1" noChangeArrowheads="1"/>
            </p:cNvPicPr>
            <p:nvPr/>
          </p:nvPicPr>
          <p:blipFill>
            <a:blip r:embed="rId17"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18"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1605445" y="690164"/>
            <a:ext cx="6817431" cy="4378112"/>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1515992" y="698372"/>
            <a:ext cx="4468617" cy="4767552"/>
            <a:chOff x="7454796" y="1682603"/>
            <a:chExt cx="2924850" cy="3235948"/>
          </a:xfrm>
        </p:grpSpPr>
        <p:sp>
          <p:nvSpPr>
            <p:cNvPr id="64" name="TextBox 63"/>
            <p:cNvSpPr txBox="1"/>
            <p:nvPr/>
          </p:nvSpPr>
          <p:spPr>
            <a:xfrm>
              <a:off x="7454796" y="2420759"/>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4656941"/>
              <a:ext cx="1282827"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3894792"/>
              <a:ext cx="292485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177654"/>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1697812" y="5159907"/>
            <a:ext cx="6737173" cy="1375405"/>
            <a:chOff x="7634144" y="5817120"/>
            <a:chExt cx="4446978" cy="933549"/>
          </a:xfrm>
        </p:grpSpPr>
        <p:pic>
          <p:nvPicPr>
            <p:cNvPr id="52" name="Picture 5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lumMod val="50000"/>
                      </a:schemeClr>
                    </a:solidFill>
                  </a:rPr>
                  <a:t>Linux</a:t>
                </a:r>
              </a:p>
            </p:txBody>
          </p:sp>
        </p:grpSp>
        <p:pic>
          <p:nvPicPr>
            <p:cNvPr id="4" name="Picture 3"/>
            <p:cNvPicPr>
              <a:picLocks noChangeAspect="1"/>
            </p:cNvPicPr>
            <p:nvPr/>
          </p:nvPicPr>
          <p:blipFill>
            <a:blip r:embed="rId23">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506198" y="2005595"/>
            <a:ext cx="3264112" cy="25893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576053" y="2005595"/>
            <a:ext cx="3264112" cy="25893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45908" y="2005595"/>
            <a:ext cx="3264112" cy="25893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45908" y="894141"/>
            <a:ext cx="3264112" cy="10945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a:lnSpc>
                <a:spcPct val="90000"/>
              </a:lnSpc>
            </a:pPr>
            <a:r>
              <a:rPr lang="en-US" sz="2448" dirty="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576053" y="894141"/>
            <a:ext cx="3264112" cy="10945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a:lnSpc>
                <a:spcPct val="90000"/>
              </a:lnSpc>
            </a:pPr>
            <a:r>
              <a:rPr lang="en-US" sz="2448" dirty="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506198" y="894141"/>
            <a:ext cx="3264112" cy="10945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a:lnSpc>
                <a:spcPct val="90000"/>
              </a:lnSpc>
            </a:pPr>
            <a:r>
              <a:rPr lang="en-US" sz="2448" dirty="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45908" y="2005622"/>
            <a:ext cx="3264112" cy="2297774"/>
          </a:xfrm>
          <a:prstGeom prst="rect">
            <a:avLst/>
          </a:prstGeom>
          <a:noFill/>
          <a:ln>
            <a:noFill/>
          </a:ln>
        </p:spPr>
        <p:txBody>
          <a:bodyPr wrap="square" lIns="186521" tIns="149217" rIns="186521" bIns="149217" rtlCol="0">
            <a:spAutoFit/>
          </a:bodyPr>
          <a:lstStyle/>
          <a:p>
            <a:pPr>
              <a:lnSpc>
                <a:spcPct val="90000"/>
              </a:lnSpc>
              <a:spcAft>
                <a:spcPts val="1224"/>
              </a:spcAft>
            </a:pPr>
            <a:r>
              <a:rPr lang="en-US" dirty="0">
                <a:solidFill>
                  <a:srgbClr val="0088EE"/>
                </a:solidFill>
                <a:latin typeface="Segoe UI Light"/>
              </a:rPr>
              <a:t>Scales to petabytes of data</a:t>
            </a:r>
          </a:p>
          <a:p>
            <a:pPr>
              <a:lnSpc>
                <a:spcPct val="90000"/>
              </a:lnSpc>
              <a:spcAft>
                <a:spcPts val="1224"/>
              </a:spcAft>
            </a:pPr>
            <a:r>
              <a:rPr lang="en-US" dirty="0">
                <a:solidFill>
                  <a:srgbClr val="0088EE"/>
                </a:solidFill>
                <a:latin typeface="Segoe UI Light"/>
              </a:rPr>
              <a:t>Massively Parallel Processing</a:t>
            </a:r>
          </a:p>
          <a:p>
            <a:pPr>
              <a:lnSpc>
                <a:spcPct val="90000"/>
              </a:lnSpc>
              <a:spcAft>
                <a:spcPts val="1224"/>
              </a:spcAft>
            </a:pPr>
            <a:r>
              <a:rPr lang="en-US" dirty="0">
                <a:solidFill>
                  <a:srgbClr val="0088EE"/>
                </a:solidFill>
                <a:latin typeface="Segoe UI Light"/>
              </a:rPr>
              <a:t>Instant-on compute scales in seconds</a:t>
            </a:r>
          </a:p>
          <a:p>
            <a:pPr>
              <a:lnSpc>
                <a:spcPct val="90000"/>
              </a:lnSpc>
              <a:spcAft>
                <a:spcPts val="1224"/>
              </a:spcAft>
            </a:pPr>
            <a:r>
              <a:rPr lang="en-US" dirty="0">
                <a:solidFill>
                  <a:srgbClr val="0088EE"/>
                </a:solidFill>
                <a:latin typeface="Segoe UI Light"/>
              </a:rPr>
              <a:t>Query Relational / Non-Relational</a:t>
            </a:r>
          </a:p>
        </p:txBody>
      </p:sp>
      <p:sp>
        <p:nvSpPr>
          <p:cNvPr id="11" name="TextBox 10"/>
          <p:cNvSpPr txBox="1"/>
          <p:nvPr/>
        </p:nvSpPr>
        <p:spPr>
          <a:xfrm>
            <a:off x="4576053" y="2005622"/>
            <a:ext cx="3264113" cy="2043512"/>
          </a:xfrm>
          <a:prstGeom prst="rect">
            <a:avLst/>
          </a:prstGeom>
          <a:noFill/>
          <a:ln>
            <a:noFill/>
          </a:ln>
        </p:spPr>
        <p:txBody>
          <a:bodyPr wrap="square" lIns="186521" tIns="149217" rIns="186521" bIns="149217" rtlCol="0">
            <a:spAutoFit/>
          </a:bodyPr>
          <a:lstStyle/>
          <a:p>
            <a:pPr>
              <a:lnSpc>
                <a:spcPct val="90000"/>
              </a:lnSpc>
              <a:spcAft>
                <a:spcPts val="1224"/>
              </a:spcAft>
            </a:pPr>
            <a:r>
              <a:rPr lang="en-US" dirty="0">
                <a:solidFill>
                  <a:srgbClr val="0088EE"/>
                </a:solidFill>
                <a:latin typeface="Segoe UI Light"/>
              </a:rPr>
              <a:t>Get started in minutes</a:t>
            </a:r>
          </a:p>
          <a:p>
            <a:pPr>
              <a:lnSpc>
                <a:spcPct val="90000"/>
              </a:lnSpc>
              <a:spcAft>
                <a:spcPts val="1224"/>
              </a:spcAft>
            </a:pPr>
            <a:r>
              <a:rPr lang="en-US" dirty="0">
                <a:solidFill>
                  <a:srgbClr val="0088EE"/>
                </a:solidFill>
                <a:latin typeface="Segoe UI Light"/>
              </a:rPr>
              <a:t>Integrated with Azure ML, </a:t>
            </a:r>
            <a:r>
              <a:rPr lang="en-US" dirty="0" err="1">
                <a:solidFill>
                  <a:srgbClr val="0088EE"/>
                </a:solidFill>
                <a:latin typeface="Segoe UI Light"/>
              </a:rPr>
              <a:t>PowerBI</a:t>
            </a:r>
            <a:r>
              <a:rPr lang="en-US" dirty="0">
                <a:solidFill>
                  <a:srgbClr val="0088EE"/>
                </a:solidFill>
                <a:latin typeface="Segoe UI Light"/>
              </a:rPr>
              <a:t> &amp; ADF</a:t>
            </a:r>
          </a:p>
          <a:p>
            <a:pPr>
              <a:lnSpc>
                <a:spcPct val="90000"/>
              </a:lnSpc>
              <a:spcAft>
                <a:spcPts val="1224"/>
              </a:spcAft>
            </a:pPr>
            <a:r>
              <a:rPr lang="en-US" dirty="0">
                <a:solidFill>
                  <a:srgbClr val="0088EE"/>
                </a:solidFill>
                <a:latin typeface="Segoe UI Light"/>
              </a:rPr>
              <a:t>Enterprise Ready</a:t>
            </a:r>
          </a:p>
          <a:p>
            <a:pPr>
              <a:lnSpc>
                <a:spcPct val="90000"/>
              </a:lnSpc>
              <a:spcAft>
                <a:spcPts val="1224"/>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506198" y="2005623"/>
            <a:ext cx="3264113" cy="2395084"/>
          </a:xfrm>
          <a:prstGeom prst="rect">
            <a:avLst/>
          </a:prstGeom>
          <a:noFill/>
          <a:ln>
            <a:noFill/>
          </a:ln>
        </p:spPr>
        <p:txBody>
          <a:bodyPr wrap="square" lIns="186521" tIns="149217" rIns="186521" bIns="149217" rtlCol="0">
            <a:spAutoFit/>
          </a:bodyPr>
          <a:lstStyle/>
          <a:p>
            <a:pPr>
              <a:lnSpc>
                <a:spcPct val="90000"/>
              </a:lnSpc>
              <a:spcAft>
                <a:spcPts val="1224"/>
              </a:spcAft>
            </a:pPr>
            <a:r>
              <a:rPr lang="en-US" dirty="0">
                <a:solidFill>
                  <a:srgbClr val="0088EE"/>
                </a:solidFill>
                <a:latin typeface="Segoe UI Light"/>
              </a:rPr>
              <a:t>Simple billing compute &amp; storage</a:t>
            </a:r>
          </a:p>
          <a:p>
            <a:pPr>
              <a:lnSpc>
                <a:spcPct val="90000"/>
              </a:lnSpc>
              <a:spcAft>
                <a:spcPts val="1224"/>
              </a:spcAft>
            </a:pPr>
            <a:r>
              <a:rPr lang="en-US" dirty="0">
                <a:solidFill>
                  <a:srgbClr val="0088EE"/>
                </a:solidFill>
                <a:latin typeface="Segoe UI Light"/>
              </a:rPr>
              <a:t>Pay for what you need, when you need it with dynamic pause</a:t>
            </a:r>
          </a:p>
          <a:p>
            <a:pPr>
              <a:lnSpc>
                <a:spcPct val="90000"/>
              </a:lnSpc>
              <a:spcAft>
                <a:spcPts val="1224"/>
              </a:spcAft>
            </a:pPr>
            <a:r>
              <a:rPr lang="en-US" dirty="0">
                <a:solidFill>
                  <a:srgbClr val="0088EE"/>
                </a:solidFill>
                <a:latin typeface="Segoe UI Light"/>
              </a:rPr>
              <a:t>Bring DW to the Cloud without rewriting</a:t>
            </a:r>
          </a:p>
        </p:txBody>
      </p:sp>
    </p:spTree>
    <p:extLst>
      <p:ext uri="{BB962C8B-B14F-4D97-AF65-F5344CB8AC3E}">
        <p14:creationId xmlns:p14="http://schemas.microsoft.com/office/powerpoint/2010/main" val="28060767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 name="Rectangle 40"/>
          <p:cNvSpPr/>
          <p:nvPr/>
        </p:nvSpPr>
        <p:spPr bwMode="auto">
          <a:xfrm>
            <a:off x="1155700" y="0"/>
            <a:ext cx="112807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Hexagon 44"/>
          <p:cNvSpPr/>
          <p:nvPr/>
        </p:nvSpPr>
        <p:spPr bwMode="auto">
          <a:xfrm>
            <a:off x="29246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40844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Dev + IT productivity</a:t>
            </a:r>
          </a:p>
        </p:txBody>
      </p:sp>
      <p:pic>
        <p:nvPicPr>
          <p:cNvPr id="52" name="Picture 51"/>
          <p:cNvPicPr>
            <a:picLocks noChangeAspect="1"/>
          </p:cNvPicPr>
          <p:nvPr/>
        </p:nvPicPr>
        <p:blipFill>
          <a:blip r:embed="rId3"/>
          <a:stretch>
            <a:fillRect/>
          </a:stretch>
        </p:blipFill>
        <p:spPr>
          <a:xfrm>
            <a:off x="4133744" y="4391753"/>
            <a:ext cx="4168985" cy="2689383"/>
          </a:xfrm>
          <a:prstGeom prst="rect">
            <a:avLst/>
          </a:prstGeom>
        </p:spPr>
      </p:pic>
      <p:grpSp>
        <p:nvGrpSpPr>
          <p:cNvPr id="8" name="Group 7"/>
          <p:cNvGrpSpPr/>
          <p:nvPr/>
        </p:nvGrpSpPr>
        <p:grpSpPr>
          <a:xfrm>
            <a:off x="43068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a:solidFill>
                      <a:schemeClr val="bg1"/>
                    </a:solidFill>
                  </a:rPr>
                  <a:t>Visual Studio</a:t>
                </a:r>
              </a:p>
              <a:p>
                <a:pPr>
                  <a:lnSpc>
                    <a:spcPct val="90000"/>
                  </a:lnSpc>
                  <a:spcAft>
                    <a:spcPts val="1200"/>
                  </a:spcAft>
                </a:pPr>
                <a:r>
                  <a:rPr lang="en-US" sz="2400" dirty="0">
                    <a:solidFill>
                      <a:schemeClr val="bg1"/>
                    </a:solidFill>
                  </a:rPr>
                  <a:t>GitHub</a:t>
                </a:r>
              </a:p>
              <a:p>
                <a:pPr>
                  <a:lnSpc>
                    <a:spcPct val="90000"/>
                  </a:lnSpc>
                  <a:spcAft>
                    <a:spcPts val="1200"/>
                  </a:spcAft>
                </a:pPr>
                <a:r>
                  <a:rPr lang="en-US" sz="2400" dirty="0">
                    <a:solidFill>
                      <a:schemeClr val="bg1"/>
                    </a:solidFill>
                  </a:rPr>
                  <a:t>Eclipse</a:t>
                </a:r>
              </a:p>
              <a:p>
                <a:pPr>
                  <a:lnSpc>
                    <a:spcPct val="90000"/>
                  </a:lnSpc>
                  <a:spcAft>
                    <a:spcPts val="1200"/>
                  </a:spcAft>
                </a:pPr>
                <a:r>
                  <a:rPr lang="en-US" sz="2400" dirty="0">
                    <a:solidFill>
                      <a:schemeClr val="bg1"/>
                    </a:solidFill>
                  </a:rPr>
                  <a:t>Chef + Puppet</a:t>
                </a:r>
              </a:p>
              <a:p>
                <a:pPr>
                  <a:lnSpc>
                    <a:spcPct val="90000"/>
                  </a:lnSpc>
                  <a:spcAft>
                    <a:spcPts val="1200"/>
                  </a:spcAft>
                </a:pPr>
                <a:r>
                  <a:rPr lang="en-US" sz="2400" dirty="0" err="1">
                    <a:solidFill>
                      <a:schemeClr val="bg1"/>
                    </a:solidFill>
                  </a:rPr>
                  <a:t>Powershell</a:t>
                </a:r>
                <a:endParaRPr lang="en-US" sz="2400" dirty="0">
                  <a:solidFill>
                    <a:schemeClr val="bg1"/>
                  </a:solidFill>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6">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7">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8"/>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2920351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IMING" val="|5.7|8.9|.5"/>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23402</TotalTime>
  <Words>5811</Words>
  <Application>Microsoft Office PowerPoint</Application>
  <PresentationFormat>Custom</PresentationFormat>
  <Paragraphs>913</Paragraphs>
  <Slides>70</Slides>
  <Notes>63</Notes>
  <HiddenSlides>3</HiddenSlides>
  <MMClips>0</MMClips>
  <ScaleCrop>false</ScaleCrop>
  <HeadingPairs>
    <vt:vector size="8" baseType="variant">
      <vt:variant>
        <vt:lpstr>Fonts Used</vt:lpstr>
      </vt:variant>
      <vt:variant>
        <vt:i4>17</vt:i4>
      </vt:variant>
      <vt:variant>
        <vt:lpstr>Theme</vt:lpstr>
      </vt:variant>
      <vt:variant>
        <vt:i4>19</vt:i4>
      </vt:variant>
      <vt:variant>
        <vt:lpstr>Embedded OLE Servers</vt:lpstr>
      </vt:variant>
      <vt:variant>
        <vt:i4>1</vt:i4>
      </vt:variant>
      <vt:variant>
        <vt:lpstr>Slide Titles</vt:lpstr>
      </vt:variant>
      <vt:variant>
        <vt:i4>70</vt:i4>
      </vt:variant>
    </vt:vector>
  </HeadingPairs>
  <TitlesOfParts>
    <vt:vector size="107" baseType="lpstr">
      <vt:lpstr>ＭＳ Ｐゴシック</vt:lpstr>
      <vt:lpstr>ＭＳ Ｐゴシック</vt:lpstr>
      <vt:lpstr>Aharoni</vt:lpstr>
      <vt:lpstr>Arial</vt:lpstr>
      <vt:lpstr>Arial Unicode MS</vt:lpstr>
      <vt:lpstr>Calibri</vt:lpstr>
      <vt:lpstr>Calibri Light</vt:lpstr>
      <vt:lpstr>Consolas</vt:lpstr>
      <vt:lpstr>Segoe Light</vt:lpstr>
      <vt:lpstr>Segoe UI</vt:lpstr>
      <vt:lpstr>Segoe UI Black</vt:lpstr>
      <vt:lpstr>Segoe UI Light</vt:lpstr>
      <vt:lpstr>Segoe UI Semibold</vt:lpstr>
      <vt:lpstr>Segoe UI Semilight</vt:lpstr>
      <vt:lpstr>wf_segoe-ui_normal</vt:lpstr>
      <vt:lpstr>Wingdings</vt:lpstr>
      <vt:lpstr>Wingdings 3</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1_Azure Event</vt:lpstr>
      <vt:lpstr>2_Azure Event</vt:lpstr>
      <vt:lpstr>think-cell Slide</vt:lpstr>
      <vt:lpstr>The Cloud</vt:lpstr>
      <vt:lpstr>What is the cloud?</vt:lpstr>
      <vt:lpstr>PowerPoint Presentation</vt:lpstr>
      <vt:lpstr>PowerPoint Presentation</vt:lpstr>
      <vt:lpstr>Why the cloud?</vt:lpstr>
      <vt:lpstr>Why the cloud? </vt:lpstr>
      <vt:lpstr>PowerPoint Presentation</vt:lpstr>
      <vt:lpstr>PowerPoint Presentation</vt:lpstr>
      <vt:lpstr>Virtual Machines</vt:lpstr>
      <vt:lpstr>Demo: Azure Portal</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Cloud Services</vt:lpstr>
      <vt:lpstr>Cloud Services</vt:lpstr>
      <vt:lpstr>Integrated development experience  powered by Visual Studio + Azure SDK</vt:lpstr>
      <vt:lpstr>Design for Cloud</vt:lpstr>
      <vt:lpstr>A different mindset</vt:lpstr>
      <vt:lpstr>Sample architecture</vt:lpstr>
      <vt:lpstr>Redundancy in Microsoft Azure </vt:lpstr>
      <vt:lpstr>Resiliency in Microsoft Azure</vt:lpstr>
      <vt:lpstr>What does failsafe mean for my applications?</vt:lpstr>
      <vt:lpstr>Scaling in Microsoft Azure</vt:lpstr>
      <vt:lpstr>Azure IaaS</vt:lpstr>
      <vt:lpstr>Virtual Machines</vt:lpstr>
      <vt:lpstr>Azure Virtual Machines</vt:lpstr>
      <vt:lpstr>Provisioning VM</vt:lpstr>
      <vt:lpstr>VM Gallery</vt:lpstr>
      <vt:lpstr>Virtual Machine Sizess</vt:lpstr>
      <vt:lpstr>Scale-up options</vt:lpstr>
      <vt:lpstr>VMs + Containers</vt:lpstr>
      <vt:lpstr>Containers</vt:lpstr>
      <vt:lpstr>Image Mobility</vt:lpstr>
      <vt:lpstr>Data Persistence</vt:lpstr>
      <vt:lpstr>Disks and Images</vt:lpstr>
      <vt:lpstr>VM disk layout</vt:lpstr>
      <vt:lpstr>Persistent Disks and Highly Durable</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Azure Resource Manager</vt:lpstr>
      <vt:lpstr>Azure Resource Manager &amp; Resource Groups</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PowerPoint Presentation</vt:lpstr>
      <vt:lpstr>Elastic Database Pool</vt:lpstr>
      <vt:lpstr>Why (at least) two offerings of SQL in Azure?</vt:lpstr>
      <vt:lpstr>SQL Database</vt:lpstr>
      <vt:lpstr>HDInsight</vt:lpstr>
      <vt:lpstr>Data Warehousing</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Eoin Carroll</cp:lastModifiedBy>
  <cp:revision>775</cp:revision>
  <cp:lastPrinted>2015-09-21T17:22:28Z</cp:lastPrinted>
  <dcterms:created xsi:type="dcterms:W3CDTF">2014-06-10T19:28:25Z</dcterms:created>
  <dcterms:modified xsi:type="dcterms:W3CDTF">2018-11-23T21:38:16Z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